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8636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413346"/>
            <a:ext cx="7620000" cy="300660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535900"/>
            <a:ext cx="7620000" cy="2085034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CE9-218E-40EF-972C-296B52E1660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79D1-7E44-4181-AEAD-C2922968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36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CE9-218E-40EF-972C-296B52E1660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79D1-7E44-4181-AEAD-C2922968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40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59787"/>
            <a:ext cx="2190750" cy="73186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59787"/>
            <a:ext cx="6445250" cy="73186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CE9-218E-40EF-972C-296B52E1660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79D1-7E44-4181-AEAD-C2922968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8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CE9-218E-40EF-972C-296B52E1660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79D1-7E44-4181-AEAD-C2922968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5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153006"/>
            <a:ext cx="8763000" cy="3592335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779326"/>
            <a:ext cx="8763000" cy="188912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CE9-218E-40EF-972C-296B52E1660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79D1-7E44-4181-AEAD-C2922968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298935"/>
            <a:ext cx="4318000" cy="5479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98935"/>
            <a:ext cx="4318000" cy="5479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CE9-218E-40EF-972C-296B52E1660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79D1-7E44-4181-AEAD-C2922968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1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59789"/>
            <a:ext cx="8763000" cy="16692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117020"/>
            <a:ext cx="4298156" cy="10375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154539"/>
            <a:ext cx="4298156" cy="46398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117020"/>
            <a:ext cx="4319323" cy="10375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154539"/>
            <a:ext cx="4319323" cy="46398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CE9-218E-40EF-972C-296B52E1660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79D1-7E44-4181-AEAD-C2922968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42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CE9-218E-40EF-972C-296B52E1660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79D1-7E44-4181-AEAD-C2922968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1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CE9-218E-40EF-972C-296B52E1660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79D1-7E44-4181-AEAD-C2922968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0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75733"/>
            <a:ext cx="3276864" cy="201506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243426"/>
            <a:ext cx="5143500" cy="613715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590800"/>
            <a:ext cx="3276864" cy="4799777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CE9-218E-40EF-972C-296B52E1660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79D1-7E44-4181-AEAD-C2922968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7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75733"/>
            <a:ext cx="3276864" cy="201506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243426"/>
            <a:ext cx="5143500" cy="6137157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590800"/>
            <a:ext cx="3276864" cy="4799777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CE9-218E-40EF-972C-296B52E1660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79D1-7E44-4181-AEAD-C2922968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8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59789"/>
            <a:ext cx="8763000" cy="1669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298935"/>
            <a:ext cx="8763000" cy="547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004295"/>
            <a:ext cx="2286000" cy="45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0CE9-218E-40EF-972C-296B52E16605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004295"/>
            <a:ext cx="3429000" cy="45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004295"/>
            <a:ext cx="2286000" cy="45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79D1-7E44-4181-AEAD-C2922968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7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OeD4wGtfH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100" y="482600"/>
            <a:ext cx="868933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smtClean="0">
                <a:solidFill>
                  <a:srgbClr val="000000"/>
                </a:solidFill>
                <a:latin typeface="Arial - 33"/>
              </a:rPr>
              <a:t>What were the short term causes of WW1?</a:t>
            </a:r>
            <a:endParaRPr lang="en-GB" sz="2400" b="1">
              <a:solidFill>
                <a:srgbClr val="000000"/>
              </a:solidFill>
              <a:latin typeface="Arial - 3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" y="1955800"/>
            <a:ext cx="8847328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Calibri - 20"/>
              </a:rPr>
              <a:t>All will be able to </a:t>
            </a:r>
            <a:r>
              <a:rPr lang="en-US" sz="1500" b="1" smtClean="0">
                <a:solidFill>
                  <a:srgbClr val="000000"/>
                </a:solidFill>
                <a:latin typeface="Calibri - 20"/>
              </a:rPr>
              <a:t>describe </a:t>
            </a:r>
            <a:r>
              <a:rPr lang="en-US" sz="1300" smtClean="0">
                <a:solidFill>
                  <a:srgbClr val="000000"/>
                </a:solidFill>
                <a:latin typeface="Arial - 18"/>
              </a:rPr>
              <a:t>the short term causes of war</a:t>
            </a:r>
          </a:p>
          <a:p>
            <a:r>
              <a:rPr lang="en-US" sz="1300" smtClean="0">
                <a:solidFill>
                  <a:srgbClr val="000000"/>
                </a:solidFill>
                <a:latin typeface="Arial - 18"/>
              </a:rPr>
              <a:t>M</a:t>
            </a:r>
            <a:r>
              <a:rPr lang="en-US" sz="1500" smtClean="0">
                <a:solidFill>
                  <a:srgbClr val="000000"/>
                </a:solidFill>
                <a:latin typeface="Calibri - 20"/>
              </a:rPr>
              <a:t>ost will be able to </a:t>
            </a:r>
            <a:r>
              <a:rPr lang="en-US" sz="1500" b="1" smtClean="0">
                <a:solidFill>
                  <a:srgbClr val="000000"/>
                </a:solidFill>
                <a:latin typeface="Calibri - 20"/>
              </a:rPr>
              <a:t>explain how the assassination of Franz Ferdinand led to war</a:t>
            </a:r>
          </a:p>
          <a:p>
            <a:r>
              <a:rPr lang="en-US" sz="1500" b="1" smtClean="0">
                <a:solidFill>
                  <a:srgbClr val="000000"/>
                </a:solidFill>
                <a:latin typeface="Calibri - 20"/>
              </a:rPr>
              <a:t>S</a:t>
            </a:r>
            <a:r>
              <a:rPr lang="en-US" sz="1500" smtClean="0">
                <a:solidFill>
                  <a:srgbClr val="000000"/>
                </a:solidFill>
                <a:latin typeface="Calibri - 20"/>
              </a:rPr>
              <a:t>ome will be able to </a:t>
            </a:r>
            <a:r>
              <a:rPr lang="en-US" sz="1500" b="1" smtClean="0">
                <a:solidFill>
                  <a:srgbClr val="000000"/>
                </a:solidFill>
                <a:latin typeface="Calibri - 20"/>
              </a:rPr>
              <a:t>analyse</a:t>
            </a:r>
            <a:r>
              <a:rPr lang="en-US" sz="1500" smtClean="0">
                <a:solidFill>
                  <a:srgbClr val="000000"/>
                </a:solidFill>
                <a:latin typeface="Calibri - 20"/>
              </a:rPr>
              <a:t> the causes and select the most important</a:t>
            </a:r>
            <a:endParaRPr lang="en-GB" sz="1500">
              <a:solidFill>
                <a:srgbClr val="000000"/>
              </a:solidFill>
              <a:latin typeface="Calibri - 2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594100"/>
            <a:ext cx="3083306" cy="39194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50" y="4216400"/>
            <a:ext cx="1861312" cy="26205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1967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1452775" cy="152349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9300" smtClean="0">
                <a:solidFill>
                  <a:srgbClr val="000000"/>
                </a:solidFill>
                <a:latin typeface="Arial - 125"/>
              </a:rPr>
              <a:t>M</a:t>
            </a:r>
            <a:endParaRPr lang="en-GB" sz="9300">
              <a:solidFill>
                <a:srgbClr val="000000"/>
              </a:solidFill>
              <a:latin typeface="Arial - 12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2057400"/>
            <a:ext cx="1163436" cy="14927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9100" smtClean="0">
                <a:solidFill>
                  <a:srgbClr val="000000"/>
                </a:solidFill>
                <a:latin typeface="Arial - 122"/>
              </a:rPr>
              <a:t>A</a:t>
            </a:r>
            <a:endParaRPr lang="en-GB" sz="9100">
              <a:solidFill>
                <a:srgbClr val="000000"/>
              </a:solidFill>
              <a:latin typeface="Arial - 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013200"/>
            <a:ext cx="571809" cy="153888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9400" smtClean="0">
                <a:solidFill>
                  <a:srgbClr val="000000"/>
                </a:solidFill>
                <a:latin typeface="Arial - 126"/>
              </a:rPr>
              <a:t>I</a:t>
            </a:r>
            <a:endParaRPr lang="en-GB" sz="9400">
              <a:solidFill>
                <a:srgbClr val="000000"/>
              </a:solidFill>
              <a:latin typeface="Arial - 12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5969000"/>
            <a:ext cx="1358563" cy="16312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00" smtClean="0">
                <a:solidFill>
                  <a:srgbClr val="000000"/>
                </a:solidFill>
                <a:latin typeface="Arial - 134"/>
              </a:rPr>
              <a:t>N</a:t>
            </a:r>
            <a:endParaRPr lang="en-GB" sz="10000">
              <a:solidFill>
                <a:srgbClr val="000000"/>
              </a:solidFill>
              <a:latin typeface="Arial - 134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50" y="800100"/>
            <a:ext cx="2241042" cy="1783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803650"/>
            <a:ext cx="3232404" cy="1541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0" y="565150"/>
            <a:ext cx="2882900" cy="2819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22700"/>
            <a:ext cx="3006471" cy="1672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2126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5504242" cy="12464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7500" smtClean="0">
                <a:solidFill>
                  <a:srgbClr val="000000"/>
                </a:solidFill>
                <a:latin typeface="Arial - 100"/>
              </a:rPr>
              <a:t>Militarism</a:t>
            </a:r>
            <a:endParaRPr lang="en-GB" sz="7500">
              <a:solidFill>
                <a:srgbClr val="000000"/>
              </a:solidFill>
              <a:latin typeface="Arial - 1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2057400"/>
            <a:ext cx="4659505" cy="11079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600" smtClean="0">
                <a:solidFill>
                  <a:srgbClr val="000000"/>
                </a:solidFill>
                <a:latin typeface="Arial - 89"/>
              </a:rPr>
              <a:t>Alliances</a:t>
            </a:r>
            <a:endParaRPr lang="en-GB" sz="6600">
              <a:solidFill>
                <a:srgbClr val="000000"/>
              </a:solidFill>
              <a:latin typeface="Arial - 8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400" y="3860800"/>
            <a:ext cx="6301223" cy="118494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7100" smtClean="0">
                <a:solidFill>
                  <a:srgbClr val="000000"/>
                </a:solidFill>
                <a:latin typeface="Arial - 95"/>
              </a:rPr>
              <a:t>Imperialism</a:t>
            </a:r>
            <a:endParaRPr lang="en-GB" sz="7100">
              <a:solidFill>
                <a:srgbClr val="000000"/>
              </a:solidFill>
              <a:latin typeface="Arial - 95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5969000"/>
            <a:ext cx="6261781" cy="11541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900" smtClean="0">
                <a:solidFill>
                  <a:srgbClr val="000000"/>
                </a:solidFill>
                <a:latin typeface="Arial - 92"/>
              </a:rPr>
              <a:t>Nationalism</a:t>
            </a:r>
            <a:endParaRPr lang="en-GB" sz="6900">
              <a:solidFill>
                <a:srgbClr val="000000"/>
              </a:solidFill>
              <a:latin typeface="Arial - 92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0" y="2146300"/>
            <a:ext cx="2241042" cy="1783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57150"/>
            <a:ext cx="3232404" cy="1541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50" y="6064250"/>
            <a:ext cx="2250313" cy="21997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406900"/>
            <a:ext cx="1562989" cy="829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4031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78485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Task 1 - Short Term causes 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500" y="1435100"/>
            <a:ext cx="89027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Using the A4 sheet you are going to record the short term causes of war as we go through the powerpoint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6000">
            <a:off x="5426710" y="3161030"/>
            <a:ext cx="3102102" cy="4302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25000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38100"/>
            <a:ext cx="5597906" cy="32463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15900" y="0"/>
            <a:ext cx="3822700" cy="98488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mtClean="0"/>
          </a:p>
          <a:p>
            <a:r>
              <a:rPr lang="en-GB" smtClean="0"/>
              <a:t>T</a:t>
            </a:r>
            <a:r>
              <a:rPr lang="en-GB" sz="2000" b="1" u="sng" smtClean="0">
                <a:solidFill>
                  <a:srgbClr val="000000"/>
                </a:solidFill>
                <a:latin typeface="Calibri - 26"/>
              </a:rPr>
              <a:t>ask 2 - What happened in Sarajevo in 1914?</a:t>
            </a:r>
            <a:endParaRPr lang="en-GB" sz="2000" b="1" u="sng">
              <a:solidFill>
                <a:srgbClr val="000000"/>
              </a:solidFill>
              <a:latin typeface="Calibri - 2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00" y="3479800"/>
            <a:ext cx="92710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Calibri - 28"/>
              </a:rPr>
              <a:t>Write a police witness report describing what happened on June 1914 in Sarajevo – use the key words below to help you.</a:t>
            </a:r>
            <a:endParaRPr lang="en-GB" sz="2100" b="1">
              <a:solidFill>
                <a:srgbClr val="000000"/>
              </a:solidFill>
              <a:latin typeface="Calibri - 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7040" y="4495800"/>
            <a:ext cx="10309860" cy="3279141"/>
            <a:chOff x="447040" y="4495800"/>
            <a:chExt cx="10309860" cy="3279141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00" y="4495800"/>
              <a:ext cx="10160000" cy="327634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Freeform 5"/>
            <p:cNvSpPr/>
            <p:nvPr/>
          </p:nvSpPr>
          <p:spPr>
            <a:xfrm>
              <a:off x="447040" y="6962140"/>
              <a:ext cx="9479280" cy="812801"/>
            </a:xfrm>
            <a:custGeom>
              <a:avLst/>
              <a:gdLst/>
              <a:ahLst/>
              <a:cxnLst/>
              <a:rect l="0" t="0" r="0" b="0"/>
              <a:pathLst>
                <a:path w="9479280" h="812801">
                  <a:moveTo>
                    <a:pt x="1579880" y="0"/>
                  </a:moveTo>
                  <a:lnTo>
                    <a:pt x="8056718" y="0"/>
                  </a:lnTo>
                  <a:lnTo>
                    <a:pt x="8215376" y="2767"/>
                  </a:lnTo>
                  <a:lnTo>
                    <a:pt x="8499080" y="9454"/>
                  </a:lnTo>
                  <a:lnTo>
                    <a:pt x="8767996" y="23058"/>
                  </a:lnTo>
                  <a:lnTo>
                    <a:pt x="8894387" y="29745"/>
                  </a:lnTo>
                  <a:lnTo>
                    <a:pt x="9116241" y="48768"/>
                  </a:lnTo>
                  <a:lnTo>
                    <a:pt x="9273560" y="70443"/>
                  </a:lnTo>
                  <a:lnTo>
                    <a:pt x="9352888" y="82663"/>
                  </a:lnTo>
                  <a:lnTo>
                    <a:pt x="9432219" y="106990"/>
                  </a:lnTo>
                  <a:lnTo>
                    <a:pt x="9463145" y="120594"/>
                  </a:lnTo>
                  <a:lnTo>
                    <a:pt x="9463145" y="127282"/>
                  </a:lnTo>
                  <a:lnTo>
                    <a:pt x="9479279" y="135467"/>
                  </a:lnTo>
                  <a:lnTo>
                    <a:pt x="9479279" y="677333"/>
                  </a:lnTo>
                  <a:lnTo>
                    <a:pt x="9463145" y="684136"/>
                  </a:lnTo>
                  <a:lnTo>
                    <a:pt x="9463145" y="690939"/>
                  </a:lnTo>
                  <a:lnTo>
                    <a:pt x="9432219" y="704427"/>
                  </a:lnTo>
                  <a:lnTo>
                    <a:pt x="9352888" y="728754"/>
                  </a:lnTo>
                  <a:lnTo>
                    <a:pt x="9195575" y="751812"/>
                  </a:lnTo>
                  <a:lnTo>
                    <a:pt x="9116241" y="762649"/>
                  </a:lnTo>
                  <a:lnTo>
                    <a:pt x="8894387" y="781673"/>
                  </a:lnTo>
                  <a:lnTo>
                    <a:pt x="8641606" y="795161"/>
                  </a:lnTo>
                  <a:lnTo>
                    <a:pt x="8499080" y="801963"/>
                  </a:lnTo>
                  <a:lnTo>
                    <a:pt x="8215376" y="808766"/>
                  </a:lnTo>
                  <a:lnTo>
                    <a:pt x="8056718" y="811417"/>
                  </a:lnTo>
                  <a:lnTo>
                    <a:pt x="7978729" y="811417"/>
                  </a:lnTo>
                  <a:lnTo>
                    <a:pt x="7899400" y="812800"/>
                  </a:lnTo>
                  <a:lnTo>
                    <a:pt x="1579880" y="812800"/>
                  </a:lnTo>
                  <a:lnTo>
                    <a:pt x="1484414" y="811417"/>
                  </a:lnTo>
                  <a:lnTo>
                    <a:pt x="1406430" y="811417"/>
                  </a:lnTo>
                  <a:lnTo>
                    <a:pt x="1247769" y="808766"/>
                  </a:lnTo>
                  <a:lnTo>
                    <a:pt x="964063" y="801963"/>
                  </a:lnTo>
                  <a:lnTo>
                    <a:pt x="695147" y="788359"/>
                  </a:lnTo>
                  <a:lnTo>
                    <a:pt x="568757" y="781673"/>
                  </a:lnTo>
                  <a:lnTo>
                    <a:pt x="348245" y="762649"/>
                  </a:lnTo>
                  <a:lnTo>
                    <a:pt x="189587" y="740974"/>
                  </a:lnTo>
                  <a:lnTo>
                    <a:pt x="110256" y="728754"/>
                  </a:lnTo>
                  <a:lnTo>
                    <a:pt x="32271" y="704427"/>
                  </a:lnTo>
                  <a:lnTo>
                    <a:pt x="0" y="690939"/>
                  </a:lnTo>
                  <a:lnTo>
                    <a:pt x="0" y="120594"/>
                  </a:lnTo>
                  <a:lnTo>
                    <a:pt x="32271" y="106990"/>
                  </a:lnTo>
                  <a:lnTo>
                    <a:pt x="110256" y="82663"/>
                  </a:lnTo>
                  <a:lnTo>
                    <a:pt x="268916" y="59606"/>
                  </a:lnTo>
                  <a:lnTo>
                    <a:pt x="348245" y="48768"/>
                  </a:lnTo>
                  <a:lnTo>
                    <a:pt x="568757" y="29745"/>
                  </a:lnTo>
                  <a:lnTo>
                    <a:pt x="821538" y="16256"/>
                  </a:lnTo>
                  <a:lnTo>
                    <a:pt x="964063" y="9454"/>
                  </a:lnTo>
                  <a:lnTo>
                    <a:pt x="1247769" y="2767"/>
                  </a:lnTo>
                  <a:lnTo>
                    <a:pt x="1406430" y="0"/>
                  </a:lnTo>
                  <a:close/>
                </a:path>
              </a:pathLst>
            </a:custGeom>
            <a:solidFill>
              <a:srgbClr val="FFFFE0"/>
            </a:solidFill>
            <a:ln w="381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2900" y="7137400"/>
            <a:ext cx="9525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Extension - What would Gavrilo's justification be for assassinating the Archduke?</a:t>
            </a:r>
            <a:endParaRPr lang="en-GB" sz="150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217776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0200"/>
            <a:ext cx="778331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Task 3 - From Assassination to War....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" y="1257300"/>
            <a:ext cx="97155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Arial - 25"/>
              </a:rPr>
              <a:t>Go back to your flow chart - What happened on 3rd August 1914?</a:t>
            </a:r>
            <a:endParaRPr lang="en-GB" sz="1900">
              <a:solidFill>
                <a:srgbClr val="000000"/>
              </a:solidFill>
              <a:latin typeface="Arial - 25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50" y="1841500"/>
            <a:ext cx="5295900" cy="3949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241300" y="3606800"/>
            <a:ext cx="4025900" cy="8771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700" smtClean="0">
                <a:solidFill>
                  <a:srgbClr val="000000"/>
                </a:solidFill>
                <a:latin typeface="Arial - 22"/>
              </a:rPr>
              <a:t>Using the A4 sheet </a:t>
            </a:r>
          </a:p>
          <a:p>
            <a:r>
              <a:rPr lang="en-GB" sz="1700" smtClean="0">
                <a:solidFill>
                  <a:srgbClr val="000000"/>
                </a:solidFill>
                <a:latin typeface="Arial - 22"/>
              </a:rPr>
              <a:t>Read the information and </a:t>
            </a:r>
            <a:r>
              <a:rPr lang="en-US" sz="1700" smtClean="0">
                <a:solidFill>
                  <a:srgbClr val="000000"/>
                </a:solidFill>
                <a:latin typeface="Arial - 22"/>
              </a:rPr>
              <a:t>complete the activities at the bottom of the sheet</a:t>
            </a:r>
            <a:endParaRPr lang="en-GB" sz="1700">
              <a:solidFill>
                <a:srgbClr val="000000"/>
              </a:solidFill>
              <a:latin typeface="Arial - 22"/>
            </a:endParaRPr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457200" y="2349500"/>
            <a:ext cx="30861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smtClean="0">
                <a:solidFill>
                  <a:srgbClr val="000000"/>
                </a:solidFill>
                <a:latin typeface="Arial - 20"/>
              </a:rPr>
              <a:t>Schlieffen Plan</a:t>
            </a:r>
            <a:endParaRPr lang="en-GB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" y="6616700"/>
            <a:ext cx="9919843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Extension - Why did they invade Belgium to get to France when they could have gone straight from Germany through to France?</a:t>
            </a:r>
            <a:endParaRPr lang="en-GB" sz="150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167851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914400"/>
            <a:ext cx="9271000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000000"/>
                </a:solidFill>
                <a:latin typeface="Calibri - 28"/>
              </a:rPr>
              <a:t>A bit like charades or Pictionary – I am going to give a volunteer one of the key words or events we have looked at today and they must describe without saying the word/act it/draw it.  The first to guess wins!</a:t>
            </a:r>
            <a:endParaRPr lang="en-GB" sz="2100" b="1">
              <a:solidFill>
                <a:srgbClr val="000000"/>
              </a:solidFill>
              <a:latin typeface="Calibri - 28"/>
            </a:endParaRPr>
          </a:p>
        </p:txBody>
      </p:sp>
    </p:spTree>
    <p:extLst>
      <p:ext uri="{BB962C8B-B14F-4D97-AF65-F5344CB8AC3E}">
        <p14:creationId xmlns:p14="http://schemas.microsoft.com/office/powerpoint/2010/main" val="49358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92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Arial - 20</vt:lpstr>
      <vt:lpstr>Arial - 89</vt:lpstr>
      <vt:lpstr>Arial</vt:lpstr>
      <vt:lpstr>Calibri Light</vt:lpstr>
      <vt:lpstr>Calibri - 26</vt:lpstr>
      <vt:lpstr>Arial - 36</vt:lpstr>
      <vt:lpstr>Arial - 125</vt:lpstr>
      <vt:lpstr>Arial - 100</vt:lpstr>
      <vt:lpstr>Arial - 18</vt:lpstr>
      <vt:lpstr>Arial - 126</vt:lpstr>
      <vt:lpstr>Calibri</vt:lpstr>
      <vt:lpstr>Arial - 33</vt:lpstr>
      <vt:lpstr>Arial - 134</vt:lpstr>
      <vt:lpstr>Arial - 122</vt:lpstr>
      <vt:lpstr>Arial - 25</vt:lpstr>
      <vt:lpstr>Calibri - 28</vt:lpstr>
      <vt:lpstr>Arial - 92</vt:lpstr>
      <vt:lpstr>Arial - 22</vt:lpstr>
      <vt:lpstr>Calibri - 20</vt:lpstr>
      <vt:lpstr>Arial - 95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 Hale</dc:creator>
  <cp:lastModifiedBy>Martyn Hale</cp:lastModifiedBy>
  <cp:revision>1</cp:revision>
  <dcterms:created xsi:type="dcterms:W3CDTF">2017-04-21T12:33:52Z</dcterms:created>
  <dcterms:modified xsi:type="dcterms:W3CDTF">2017-04-21T12:33:55Z</dcterms:modified>
</cp:coreProperties>
</file>