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81788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338522"/>
            <a:ext cx="7620000" cy="2847434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295764"/>
            <a:ext cx="7620000" cy="197464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5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3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35445"/>
            <a:ext cx="2190750" cy="69311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35445"/>
            <a:ext cx="6445250" cy="69311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8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039023"/>
            <a:ext cx="8763000" cy="34021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473361"/>
            <a:ext cx="8763000" cy="17891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8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177227"/>
            <a:ext cx="4318000" cy="5189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177227"/>
            <a:ext cx="4318000" cy="5189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4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35447"/>
            <a:ext cx="8763000" cy="15808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004943"/>
            <a:ext cx="4298156" cy="98259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987534"/>
            <a:ext cx="4298156" cy="4394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004943"/>
            <a:ext cx="4319323" cy="98259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987534"/>
            <a:ext cx="4319323" cy="4394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8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5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2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45253"/>
            <a:ext cx="3276864" cy="190838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177598"/>
            <a:ext cx="5143500" cy="581224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453640"/>
            <a:ext cx="3276864" cy="45456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6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45253"/>
            <a:ext cx="3276864" cy="190838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177598"/>
            <a:ext cx="5143500" cy="581224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453640"/>
            <a:ext cx="3276864" cy="45456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1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35447"/>
            <a:ext cx="8763000" cy="1580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177227"/>
            <a:ext cx="8763000" cy="5189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580538"/>
            <a:ext cx="2286000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1FC5-1E5D-4116-AD65-2F7C3F5682D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580538"/>
            <a:ext cx="3429000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580538"/>
            <a:ext cx="2286000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D867-3033-4DFF-B1FC-8F1E75A3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6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tGkCg7t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8qFivWcc8" TargetMode="External"/><Relationship Id="rId2" Type="http://schemas.openxmlformats.org/officeDocument/2006/relationships/hyperlink" Target="https://www.youtube.com/watch?v=IYQhRCs9IH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342900"/>
            <a:ext cx="5907164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500" b="1" smtClean="0">
                <a:solidFill>
                  <a:srgbClr val="000000"/>
                </a:solidFill>
                <a:latin typeface="Arial - 34"/>
              </a:rPr>
              <a:t>Who were the Suffragettes?</a:t>
            </a:r>
            <a:endParaRPr lang="en-GB" sz="2500" b="1">
              <a:solidFill>
                <a:srgbClr val="000000"/>
              </a:solidFill>
              <a:latin typeface="Arial - 3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1143000"/>
            <a:ext cx="3994912" cy="4513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431800" y="6096000"/>
            <a:ext cx="550106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March of the Women - play as students come in</a:t>
            </a:r>
            <a:endParaRPr lang="en-GB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01800"/>
            <a:ext cx="6162167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Calibri - 26"/>
              </a:rPr>
              <a:t>All will be able to </a:t>
            </a:r>
            <a:r>
              <a:rPr lang="en-US" sz="2000" b="1" smtClean="0">
                <a:solidFill>
                  <a:srgbClr val="000000"/>
                </a:solidFill>
                <a:latin typeface="Calibri - 26"/>
              </a:rPr>
              <a:t>describe who the Suffragists / Suffragettes were</a:t>
            </a:r>
          </a:p>
          <a:p>
            <a:r>
              <a:rPr lang="en-US" sz="2000" b="1" smtClean="0">
                <a:solidFill>
                  <a:srgbClr val="000000"/>
                </a:solidFill>
                <a:latin typeface="Calibri - 26"/>
              </a:rPr>
              <a:t>M</a:t>
            </a:r>
            <a:r>
              <a:rPr lang="en-US" sz="2000" smtClean="0">
                <a:solidFill>
                  <a:srgbClr val="000000"/>
                </a:solidFill>
                <a:latin typeface="Calibri - 26"/>
              </a:rPr>
              <a:t>ost will be able to </a:t>
            </a:r>
            <a:r>
              <a:rPr lang="en-US" sz="2000" b="1" smtClean="0">
                <a:solidFill>
                  <a:srgbClr val="000000"/>
                </a:solidFill>
                <a:latin typeface="Calibri - 26"/>
              </a:rPr>
              <a:t>explain the methods the Suffragettes used to campaign</a:t>
            </a:r>
          </a:p>
          <a:p>
            <a:r>
              <a:rPr lang="en-US" sz="2000" b="1" smtClean="0">
                <a:solidFill>
                  <a:srgbClr val="000000"/>
                </a:solidFill>
                <a:latin typeface="Calibri - 26"/>
              </a:rPr>
              <a:t>S</a:t>
            </a:r>
            <a:r>
              <a:rPr lang="en-US" sz="2000" smtClean="0">
                <a:solidFill>
                  <a:srgbClr val="000000"/>
                </a:solidFill>
                <a:latin typeface="Calibri - 26"/>
              </a:rPr>
              <a:t>ome will be able to </a:t>
            </a:r>
            <a:r>
              <a:rPr lang="en-US" sz="2000" b="1" smtClean="0">
                <a:solidFill>
                  <a:srgbClr val="000000"/>
                </a:solidFill>
                <a:latin typeface="Calibri - 26"/>
              </a:rPr>
              <a:t>analyse</a:t>
            </a:r>
            <a:r>
              <a:rPr lang="en-US" sz="2000" smtClean="0">
                <a:solidFill>
                  <a:srgbClr val="000000"/>
                </a:solidFill>
                <a:latin typeface="Calibri - 26"/>
              </a:rPr>
              <a:t> sources and evaluate which methods would gain/lose support</a:t>
            </a:r>
            <a:endParaRPr lang="en-GB" sz="2000">
              <a:solidFill>
                <a:srgbClr val="000000"/>
              </a:solidFill>
              <a:latin typeface="Calibri - 26"/>
            </a:endParaRPr>
          </a:p>
        </p:txBody>
      </p:sp>
    </p:spTree>
    <p:extLst>
      <p:ext uri="{BB962C8B-B14F-4D97-AF65-F5344CB8AC3E}">
        <p14:creationId xmlns:p14="http://schemas.microsoft.com/office/powerpoint/2010/main" val="139420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80"/>
            </a:gs>
            <a:gs pos="100000">
              <a:srgbClr val="0055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65100"/>
            <a:ext cx="149904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FFFFFF"/>
                </a:solidFill>
                <a:latin typeface="Arial - 36"/>
              </a:rPr>
              <a:t>Starter</a:t>
            </a:r>
            <a:endParaRPr lang="en-GB" sz="2700">
              <a:solidFill>
                <a:srgbClr val="FFFFFF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800" y="88900"/>
            <a:ext cx="5475605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5000" b="1" smtClean="0">
                <a:solidFill>
                  <a:srgbClr val="FFFFFF"/>
                </a:solidFill>
                <a:latin typeface="Arial - 67"/>
              </a:rPr>
              <a:t>Suffragettes</a:t>
            </a:r>
            <a:endParaRPr lang="en-GB" sz="5000" b="1">
              <a:solidFill>
                <a:srgbClr val="FFFFFF"/>
              </a:solidFill>
              <a:latin typeface="Arial - 67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9164320" cy="5504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977900" y="1231900"/>
            <a:ext cx="3697455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FFFFFF"/>
                </a:solidFill>
                <a:latin typeface="Arial - 22"/>
              </a:rPr>
              <a:t>Complete the first 2 columns</a:t>
            </a:r>
            <a:endParaRPr lang="en-GB" sz="1600">
              <a:solidFill>
                <a:srgbClr val="FFFFFF"/>
              </a:solidFill>
              <a:latin typeface="Arial - 22"/>
            </a:endParaRPr>
          </a:p>
        </p:txBody>
      </p:sp>
    </p:spTree>
    <p:extLst>
      <p:ext uri="{BB962C8B-B14F-4D97-AF65-F5344CB8AC3E}">
        <p14:creationId xmlns:p14="http://schemas.microsoft.com/office/powerpoint/2010/main" val="112696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0200"/>
            <a:ext cx="9145397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b="1" u="sng" smtClean="0">
                <a:solidFill>
                  <a:srgbClr val="000000"/>
                </a:solidFill>
                <a:latin typeface="Arial - 31"/>
              </a:rPr>
              <a:t>Task 1 Who were the Suffragists / Suffragettes?</a:t>
            </a:r>
            <a:endParaRPr lang="en-GB" sz="2300" b="1" u="sng">
              <a:solidFill>
                <a:srgbClr val="000000"/>
              </a:solidFill>
              <a:latin typeface="Arial - 3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" y="901700"/>
            <a:ext cx="9867265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As a class, you will be split - 1 half will investigate the Suffragists and the other will investigate the Suffragettes</a:t>
            </a:r>
            <a:endParaRPr lang="en-GB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" y="1765300"/>
            <a:ext cx="96012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i="1" smtClean="0">
                <a:solidFill>
                  <a:srgbClr val="000000"/>
                </a:solidFill>
                <a:latin typeface="Arial - 36"/>
              </a:rPr>
              <a:t>Using your information sheet - fill in your section on the worksheet</a:t>
            </a:r>
            <a:endParaRPr lang="en-GB" sz="2700" b="1" i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3225800"/>
            <a:ext cx="7730236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Arial - 29"/>
              </a:rPr>
              <a:t>You will then feedback your information to the rest of the group</a:t>
            </a:r>
            <a:endParaRPr lang="en-GB" sz="2200">
              <a:solidFill>
                <a:srgbClr val="000000"/>
              </a:solidFill>
              <a:latin typeface="Arial - 29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4330700"/>
            <a:ext cx="1944497" cy="2824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4648200"/>
            <a:ext cx="1845564" cy="2447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7124700" y="7200900"/>
            <a:ext cx="2271232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smtClean="0">
                <a:solidFill>
                  <a:srgbClr val="000000"/>
                </a:solidFill>
                <a:latin typeface="Arial - 18"/>
              </a:rPr>
              <a:t>Emmeline Pankhurst</a:t>
            </a:r>
            <a:endParaRPr lang="en-GB" sz="1300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0300" y="7162800"/>
            <a:ext cx="1938328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smtClean="0">
                <a:solidFill>
                  <a:srgbClr val="000000"/>
                </a:solidFill>
                <a:latin typeface="Arial - 19"/>
              </a:rPr>
              <a:t>Millicent Fawcett</a:t>
            </a:r>
            <a:endParaRPr lang="en-GB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5524500"/>
            <a:ext cx="4110863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b="1" u="sng" smtClean="0">
                <a:solidFill>
                  <a:srgbClr val="000000"/>
                </a:solidFill>
                <a:latin typeface="Arial - 23"/>
              </a:rPr>
              <a:t>Extension</a:t>
            </a:r>
            <a:r>
              <a:rPr lang="en-GB" sz="1700" smtClean="0">
                <a:solidFill>
                  <a:srgbClr val="000000"/>
                </a:solidFill>
                <a:latin typeface="Arial - 23"/>
              </a:rPr>
              <a:t> - Who do you </a:t>
            </a:r>
            <a:r>
              <a:rPr lang="en-US" sz="1700" smtClean="0">
                <a:solidFill>
                  <a:srgbClr val="000000"/>
                </a:solidFill>
                <a:latin typeface="Arial - 23"/>
              </a:rPr>
              <a:t>think would be the most successful in winning support?</a:t>
            </a:r>
            <a:endParaRPr lang="en-GB" sz="1700">
              <a:solidFill>
                <a:srgbClr val="000000"/>
              </a:solidFill>
              <a:latin typeface="Arial - 23"/>
            </a:endParaRPr>
          </a:p>
        </p:txBody>
      </p:sp>
    </p:spTree>
    <p:extLst>
      <p:ext uri="{BB962C8B-B14F-4D97-AF65-F5344CB8AC3E}">
        <p14:creationId xmlns:p14="http://schemas.microsoft.com/office/powerpoint/2010/main" val="425787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254000"/>
            <a:ext cx="121932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DVD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-482600"/>
            <a:ext cx="5175250" cy="51752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0962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52400"/>
            <a:ext cx="9118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 - 33"/>
              </a:rPr>
              <a:t>Task 2 - How did the Suffragettes campaign? </a:t>
            </a:r>
            <a:endParaRPr lang="en-GB" sz="2400">
              <a:solidFill>
                <a:srgbClr val="000000"/>
              </a:solidFill>
              <a:latin typeface="Arial - 3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500" y="711200"/>
            <a:ext cx="92710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i="1" smtClean="0">
                <a:solidFill>
                  <a:srgbClr val="008000"/>
                </a:solidFill>
                <a:latin typeface="Calibri - 32"/>
              </a:rPr>
              <a:t>You are </a:t>
            </a:r>
            <a:r>
              <a:rPr lang="en-GB" sz="2400" b="1" i="1" smtClean="0">
                <a:solidFill>
                  <a:srgbClr val="008000"/>
                </a:solidFill>
                <a:latin typeface="Calibri - 32"/>
              </a:rPr>
              <a:t>Emmeline Pankhurst</a:t>
            </a:r>
            <a:r>
              <a:rPr lang="en-GB" sz="2400" i="1" smtClean="0">
                <a:solidFill>
                  <a:srgbClr val="008000"/>
                </a:solidFill>
                <a:latin typeface="Calibri - 32"/>
              </a:rPr>
              <a:t>, leader of the </a:t>
            </a:r>
            <a:r>
              <a:rPr lang="en-GB" sz="2400" b="1" i="1" smtClean="0">
                <a:solidFill>
                  <a:srgbClr val="008000"/>
                </a:solidFill>
                <a:latin typeface="Calibri - 32"/>
              </a:rPr>
              <a:t>Women’s Social and Political Union</a:t>
            </a:r>
            <a:r>
              <a:rPr lang="en-GB" sz="2400" i="1" smtClean="0">
                <a:solidFill>
                  <a:srgbClr val="008000"/>
                </a:solidFill>
                <a:latin typeface="Calibri - 32"/>
              </a:rPr>
              <a:t>.  </a:t>
            </a:r>
          </a:p>
          <a:p>
            <a:r>
              <a:rPr lang="en-GB" sz="2400" i="1" smtClean="0">
                <a:solidFill>
                  <a:srgbClr val="008000"/>
                </a:solidFill>
                <a:latin typeface="Calibri - 32"/>
              </a:rPr>
              <a:t>You have </a:t>
            </a:r>
            <a:r>
              <a:rPr lang="en-GB" sz="2400" b="1" i="1" smtClean="0">
                <a:solidFill>
                  <a:srgbClr val="008000"/>
                </a:solidFill>
                <a:latin typeface="Calibri - 32"/>
              </a:rPr>
              <a:t>£5,000 </a:t>
            </a:r>
            <a:r>
              <a:rPr lang="en-US" sz="2400" i="1" smtClean="0">
                <a:solidFill>
                  <a:srgbClr val="008000"/>
                </a:solidFill>
                <a:latin typeface="Calibri - 32"/>
              </a:rPr>
              <a:t>that you and fellow Suffragettes have raised to try and </a:t>
            </a:r>
            <a:r>
              <a:rPr lang="en-US" sz="2400" b="1" i="1" smtClean="0">
                <a:solidFill>
                  <a:srgbClr val="008000"/>
                </a:solidFill>
                <a:latin typeface="Calibri - 32"/>
              </a:rPr>
              <a:t>win the vote</a:t>
            </a:r>
            <a:r>
              <a:rPr lang="en-US" sz="2400" i="1" smtClean="0">
                <a:solidFill>
                  <a:srgbClr val="008000"/>
                </a:solidFill>
                <a:latin typeface="Calibri - 32"/>
              </a:rPr>
              <a:t>. </a:t>
            </a:r>
          </a:p>
          <a:p>
            <a:r>
              <a:rPr lang="en-US" sz="2400" i="1" smtClean="0">
                <a:solidFill>
                  <a:srgbClr val="008000"/>
                </a:solidFill>
                <a:latin typeface="Calibri - 32"/>
              </a:rPr>
              <a:t>H</a:t>
            </a:r>
            <a:r>
              <a:rPr lang="en-US" sz="2400" b="1" i="1" smtClean="0">
                <a:solidFill>
                  <a:srgbClr val="008000"/>
                </a:solidFill>
                <a:latin typeface="Calibri - 32"/>
              </a:rPr>
              <a:t>ow will you and your partner spend the money</a:t>
            </a:r>
            <a:endParaRPr lang="en-GB" sz="2400" b="1" i="1">
              <a:solidFill>
                <a:srgbClr val="008000"/>
              </a:solidFill>
              <a:latin typeface="Calibri - 32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403600"/>
            <a:ext cx="2082800" cy="3155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2590800" y="3467100"/>
            <a:ext cx="73533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Fill in the A4 sheet and then complete the following questions.</a:t>
            </a:r>
            <a:endParaRPr lang="en-GB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0" y="4000500"/>
            <a:ext cx="7391400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1. Out of all of the Suffragette activities, which one do you think    would be most successful in gaining support? EXPLAIN</a:t>
            </a:r>
          </a:p>
          <a:p>
            <a:endParaRPr lang="en-GB" sz="1500" smtClean="0">
              <a:solidFill>
                <a:srgbClr val="000000"/>
              </a:solidFill>
              <a:latin typeface="Arial - 20"/>
            </a:endParaRP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2. Which activities do you think would increase opposition to the Suffragette movement? EXPLAIN</a:t>
            </a:r>
          </a:p>
          <a:p>
            <a:endParaRPr lang="en-GB" sz="1500" smtClean="0">
              <a:solidFill>
                <a:srgbClr val="000000"/>
              </a:solidFill>
              <a:latin typeface="Arial - 20"/>
            </a:endParaRP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3.  What activities do groups today still use to protest? EXPLAIN</a:t>
            </a:r>
            <a:endParaRPr lang="en-GB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7150100"/>
            <a:ext cx="95377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Extension - How would Mrs Pankhurst justify her methods? what reasons would she give for such harsh methods?</a:t>
            </a:r>
            <a:endParaRPr lang="en-GB" sz="15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27873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765300"/>
            <a:ext cx="9034163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b="1" u="sng" smtClean="0">
                <a:solidFill>
                  <a:srgbClr val="000000"/>
                </a:solidFill>
                <a:latin typeface="Calibri - 30"/>
              </a:rPr>
              <a:t>Task 3 - What do the sources say about the Suffragettes?</a:t>
            </a:r>
            <a:endParaRPr lang="en-GB" sz="2200" b="1" u="sng">
              <a:solidFill>
                <a:srgbClr val="000000"/>
              </a:solidFill>
              <a:latin typeface="Calibri - 3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2540000"/>
            <a:ext cx="95123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In pairs, using the sources booklet, complete the source analysis table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6464300"/>
            <a:ext cx="87249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Extension - Why were men / government against the Suffragettes?</a:t>
            </a:r>
            <a:endParaRPr lang="en-GB" sz="1600">
              <a:solidFill>
                <a:srgbClr val="000000"/>
              </a:solidFill>
              <a:latin typeface="Arial - 22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819150"/>
            <a:ext cx="10160000" cy="2346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3759200"/>
            <a:ext cx="1290193" cy="24245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5219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1079500" y="990600"/>
            <a:ext cx="3976688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000000"/>
                </a:solidFill>
                <a:latin typeface="Arial - 20"/>
              </a:rPr>
              <a:t>Bad Romance  - Suffragette Style </a:t>
            </a:r>
          </a:p>
          <a:p>
            <a:endParaRPr lang="en-GB" sz="1500" smtClean="0">
              <a:solidFill>
                <a:srgbClr val="000000"/>
              </a:solidFill>
              <a:latin typeface="Arial - 20"/>
            </a:endParaRPr>
          </a:p>
          <a:p>
            <a:endParaRPr lang="en-GB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1016000" y="3695700"/>
            <a:ext cx="202877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000000"/>
                </a:solidFill>
                <a:latin typeface="Arial - 20"/>
              </a:rPr>
              <a:t>Suffragette Song</a:t>
            </a:r>
            <a:endParaRPr lang="en-GB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500" y="4978400"/>
            <a:ext cx="8686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Watch these videos - Do they help to fill in the 3rd column of your KWL grid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70868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66900"/>
            <a:ext cx="9164320" cy="5504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92100" y="127000"/>
            <a:ext cx="180421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FFFFFF"/>
                </a:solidFill>
                <a:latin typeface="Arial - 36"/>
              </a:rPr>
              <a:t>Plenary </a:t>
            </a:r>
            <a:endParaRPr lang="en-GB" sz="2700">
              <a:solidFill>
                <a:srgbClr val="FFFFFF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0" y="1181100"/>
            <a:ext cx="528568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FFFFFF"/>
                </a:solidFill>
                <a:latin typeface="Arial - 36"/>
              </a:rPr>
              <a:t>Complete the last column</a:t>
            </a:r>
            <a:endParaRPr lang="en-GB" sz="2700">
              <a:solidFill>
                <a:srgbClr val="FFFFFF"/>
              </a:solidFill>
              <a:latin typeface="Arial - 36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46800" y="1676400"/>
            <a:ext cx="1092200" cy="116840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miter lim="800000"/>
            <a:headEnd type="oval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78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61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 - 20</vt:lpstr>
      <vt:lpstr>Arial</vt:lpstr>
      <vt:lpstr>Calibri Light</vt:lpstr>
      <vt:lpstr>Calibri - 26</vt:lpstr>
      <vt:lpstr>Arial - 31</vt:lpstr>
      <vt:lpstr>Arial - 36</vt:lpstr>
      <vt:lpstr>Arial - 67</vt:lpstr>
      <vt:lpstr>Arial - 18</vt:lpstr>
      <vt:lpstr>Arial - 34</vt:lpstr>
      <vt:lpstr>Arial - 23</vt:lpstr>
      <vt:lpstr>Calibri - 30</vt:lpstr>
      <vt:lpstr>Calibri</vt:lpstr>
      <vt:lpstr>Arial - 33</vt:lpstr>
      <vt:lpstr>Calibri - 32</vt:lpstr>
      <vt:lpstr>Arial - 22</vt:lpstr>
      <vt:lpstr>Arial - 29</vt:lpstr>
      <vt:lpstr>Arial - 19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 Hale</dc:creator>
  <cp:lastModifiedBy>Martyn Hale</cp:lastModifiedBy>
  <cp:revision>1</cp:revision>
  <dcterms:created xsi:type="dcterms:W3CDTF">2017-04-21T12:35:38Z</dcterms:created>
  <dcterms:modified xsi:type="dcterms:W3CDTF">2017-04-21T12:35:43Z</dcterms:modified>
</cp:coreProperties>
</file>