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96774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83779"/>
            <a:ext cx="7620000" cy="336916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082876"/>
            <a:ext cx="7620000" cy="233646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0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8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15232"/>
            <a:ext cx="2190750" cy="8201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15232"/>
            <a:ext cx="6445250" cy="8201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0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412632"/>
            <a:ext cx="8763000" cy="402552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476244"/>
            <a:ext cx="8763000" cy="211693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76160"/>
            <a:ext cx="4318000" cy="61402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76160"/>
            <a:ext cx="4318000" cy="61402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15234"/>
            <a:ext cx="8763000" cy="1870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72308"/>
            <a:ext cx="4298156" cy="11626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534939"/>
            <a:ext cx="4298156" cy="519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72308"/>
            <a:ext cx="4319323" cy="11626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534939"/>
            <a:ext cx="4319323" cy="519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7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1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45160"/>
            <a:ext cx="3276864" cy="225806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93369"/>
            <a:ext cx="5143500" cy="687722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903220"/>
            <a:ext cx="3276864" cy="537857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8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45160"/>
            <a:ext cx="3276864" cy="225806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93369"/>
            <a:ext cx="5143500" cy="687722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903220"/>
            <a:ext cx="3276864" cy="537857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0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15234"/>
            <a:ext cx="8763000" cy="1870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76160"/>
            <a:ext cx="8763000" cy="614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969518"/>
            <a:ext cx="2286000" cy="51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0393-1665-46FF-9ED5-5C8C2F537BB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969518"/>
            <a:ext cx="3429000" cy="51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969518"/>
            <a:ext cx="2286000" cy="51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E6B8-EF5E-4113-8BF9-3059F8E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406400"/>
            <a:ext cx="9058434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b="1" u="sng" smtClean="0">
                <a:solidFill>
                  <a:srgbClr val="000000"/>
                </a:solidFill>
                <a:latin typeface="Arial - 31"/>
              </a:rPr>
              <a:t>What was the role of women in the Great War?</a:t>
            </a:r>
            <a:endParaRPr lang="en-GB" sz="2300" b="1" u="sng">
              <a:solidFill>
                <a:srgbClr val="000000"/>
              </a:solidFill>
              <a:latin typeface="Arial - 3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1727200"/>
            <a:ext cx="965581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Calibri - 21"/>
              </a:rPr>
              <a:t>All will be able to </a:t>
            </a:r>
            <a:r>
              <a:rPr lang="en-US" sz="1500" b="1" smtClean="0">
                <a:solidFill>
                  <a:srgbClr val="000000"/>
                </a:solidFill>
                <a:latin typeface="Calibri - 21"/>
              </a:rPr>
              <a:t>describe what the Suffragettes did at the beginning of the war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Calibri - 21"/>
              </a:rPr>
              <a:t>M</a:t>
            </a:r>
            <a:r>
              <a:rPr lang="en-US" sz="1500" smtClean="0">
                <a:solidFill>
                  <a:srgbClr val="000000"/>
                </a:solidFill>
                <a:latin typeface="Calibri - 21"/>
              </a:rPr>
              <a:t>ost will be able to </a:t>
            </a:r>
            <a:r>
              <a:rPr lang="en-US" sz="1500" b="1" smtClean="0">
                <a:solidFill>
                  <a:srgbClr val="000000"/>
                </a:solidFill>
                <a:latin typeface="Calibri - 21"/>
              </a:rPr>
              <a:t>explain the role women had during the war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Calibri - 21"/>
              </a:rPr>
              <a:t>S</a:t>
            </a:r>
            <a:r>
              <a:rPr lang="en-US" sz="1500" smtClean="0">
                <a:solidFill>
                  <a:srgbClr val="000000"/>
                </a:solidFill>
                <a:latin typeface="Calibri - 21"/>
              </a:rPr>
              <a:t>ome will be able to </a:t>
            </a:r>
            <a:r>
              <a:rPr lang="en-US" sz="1500" b="1" smtClean="0">
                <a:solidFill>
                  <a:srgbClr val="000000"/>
                </a:solidFill>
                <a:latin typeface="Calibri - 21"/>
              </a:rPr>
              <a:t>analyse</a:t>
            </a:r>
            <a:r>
              <a:rPr lang="en-US" sz="1500" smtClean="0">
                <a:solidFill>
                  <a:srgbClr val="000000"/>
                </a:solidFill>
                <a:latin typeface="Calibri - 21"/>
              </a:rPr>
              <a:t> and evaluate the contribution women made during the war</a:t>
            </a:r>
            <a:endParaRPr lang="en-GB" sz="1500">
              <a:solidFill>
                <a:srgbClr val="000000"/>
              </a:solidFill>
              <a:latin typeface="Calibri - 21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276600"/>
            <a:ext cx="3740658" cy="4311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38500"/>
            <a:ext cx="3144520" cy="4716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78200"/>
            <a:ext cx="2849753" cy="4427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2268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" y="50800"/>
            <a:ext cx="149904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Starter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63500"/>
            <a:ext cx="149904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800080"/>
                </a:solidFill>
                <a:latin typeface="Arial - 36"/>
              </a:rPr>
              <a:t>Starter</a:t>
            </a:r>
            <a:endParaRPr lang="en-GB" sz="2700">
              <a:solidFill>
                <a:srgbClr val="80008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711200"/>
            <a:ext cx="7734300" cy="13542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100" smtClean="0">
                <a:solidFill>
                  <a:srgbClr val="000000"/>
                </a:solidFill>
                <a:latin typeface="Arial - 55"/>
              </a:rPr>
              <a:t>What kind of jobs do you think women did before the war?</a:t>
            </a:r>
            <a:endParaRPr lang="en-GB" sz="4100">
              <a:solidFill>
                <a:srgbClr val="000000"/>
              </a:solidFill>
              <a:latin typeface="Arial - 5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63900"/>
            <a:ext cx="20584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List ideas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0" y="-190500"/>
            <a:ext cx="4889500" cy="4394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066800" y="3962400"/>
            <a:ext cx="33353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Suffragette is not a job!</a:t>
            </a:r>
            <a:endParaRPr lang="en-GB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54948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41600" y="5486400"/>
            <a:ext cx="4229100" cy="1866901"/>
            <a:chOff x="2641600" y="5486400"/>
            <a:chExt cx="4229100" cy="1866901"/>
          </a:xfrm>
        </p:grpSpPr>
        <p:sp>
          <p:nvSpPr>
            <p:cNvPr id="2" name="TextBox 1"/>
            <p:cNvSpPr txBox="1"/>
            <p:nvPr/>
          </p:nvSpPr>
          <p:spPr>
            <a:xfrm>
              <a:off x="4762500" y="60325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Women's Land Army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1917-18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2641600" y="54864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727700"/>
              <a:ext cx="1905000" cy="1409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9" name="Group 8"/>
          <p:cNvGrpSpPr/>
          <p:nvPr/>
        </p:nvGrpSpPr>
        <p:grpSpPr>
          <a:xfrm>
            <a:off x="2628900" y="5473700"/>
            <a:ext cx="4191001" cy="1866901"/>
            <a:chOff x="2628900" y="5473700"/>
            <a:chExt cx="4191001" cy="1866901"/>
          </a:xfrm>
        </p:grpSpPr>
        <p:sp>
          <p:nvSpPr>
            <p:cNvPr id="6" name="TextBox 5"/>
            <p:cNvSpPr txBox="1"/>
            <p:nvPr/>
          </p:nvSpPr>
          <p:spPr>
            <a:xfrm>
              <a:off x="4711700" y="5880100"/>
              <a:ext cx="21082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painting </a:t>
              </a: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aircraft wings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1916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628900" y="54737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700" y="5638800"/>
              <a:ext cx="1905000" cy="1562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4" name="Group 13"/>
          <p:cNvGrpSpPr/>
          <p:nvPr/>
        </p:nvGrpSpPr>
        <p:grpSpPr>
          <a:xfrm>
            <a:off x="2717800" y="5448300"/>
            <a:ext cx="4191001" cy="1930400"/>
            <a:chOff x="2717800" y="5448300"/>
            <a:chExt cx="4191001" cy="1930400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100" y="5473700"/>
              <a:ext cx="1384300" cy="1905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4660900" y="5803900"/>
              <a:ext cx="21082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domestic </a:t>
              </a: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servants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1896-1920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17800" y="54864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08300" y="5448300"/>
              <a:ext cx="1320800" cy="0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705100" y="5486400"/>
            <a:ext cx="4229100" cy="1905000"/>
            <a:chOff x="2705100" y="5486400"/>
            <a:chExt cx="4229100" cy="1905000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0" y="5486400"/>
              <a:ext cx="1358900" cy="1905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4826000" y="60452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Woman Post-lady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1901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05100" y="54991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05100" y="5486400"/>
            <a:ext cx="4191001" cy="1866901"/>
            <a:chOff x="2705100" y="5486400"/>
            <a:chExt cx="4191001" cy="1866901"/>
          </a:xfrm>
        </p:grpSpPr>
        <p:sp>
          <p:nvSpPr>
            <p:cNvPr id="19" name="TextBox 18"/>
            <p:cNvSpPr txBox="1"/>
            <p:nvPr/>
          </p:nvSpPr>
          <p:spPr>
            <a:xfrm>
              <a:off x="4775200" y="59944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preparing fruit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1910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05100" y="54864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689600"/>
              <a:ext cx="1905000" cy="1473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2641600" y="5473700"/>
            <a:ext cx="4229100" cy="1866901"/>
            <a:chOff x="2641600" y="5473700"/>
            <a:chExt cx="4229100" cy="1866901"/>
          </a:xfrm>
        </p:grpSpPr>
        <p:pic>
          <p:nvPicPr>
            <p:cNvPr id="23" name="Picture 2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00" y="5638800"/>
              <a:ext cx="1905000" cy="1574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4" name="TextBox 23"/>
            <p:cNvSpPr txBox="1"/>
            <p:nvPr/>
          </p:nvSpPr>
          <p:spPr>
            <a:xfrm>
              <a:off x="4762500" y="60198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prepare shells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1917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41600" y="54737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90800" y="5448300"/>
            <a:ext cx="4254500" cy="1866901"/>
            <a:chOff x="2590800" y="5448300"/>
            <a:chExt cx="4254500" cy="1866901"/>
          </a:xfrm>
        </p:grpSpPr>
        <p:sp>
          <p:nvSpPr>
            <p:cNvPr id="27" name="TextBox 26"/>
            <p:cNvSpPr txBox="1"/>
            <p:nvPr/>
          </p:nvSpPr>
          <p:spPr>
            <a:xfrm>
              <a:off x="4737100" y="60071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farm workers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1904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90800" y="54483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800" y="5676900"/>
              <a:ext cx="1905000" cy="1422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4" name="Group 33"/>
          <p:cNvGrpSpPr/>
          <p:nvPr/>
        </p:nvGrpSpPr>
        <p:grpSpPr>
          <a:xfrm>
            <a:off x="2679700" y="5486400"/>
            <a:ext cx="4229100" cy="1866901"/>
            <a:chOff x="2679700" y="5486400"/>
            <a:chExt cx="4229100" cy="1866901"/>
          </a:xfrm>
        </p:grpSpPr>
        <p:sp>
          <p:nvSpPr>
            <p:cNvPr id="31" name="TextBox 30"/>
            <p:cNvSpPr txBox="1"/>
            <p:nvPr/>
          </p:nvSpPr>
          <p:spPr>
            <a:xfrm>
              <a:off x="4800600" y="60325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sewing goods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1900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679700" y="54864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5676900"/>
              <a:ext cx="1905000" cy="14986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2692400" y="5511800"/>
            <a:ext cx="4191001" cy="1866901"/>
            <a:chOff x="2692400" y="5511800"/>
            <a:chExt cx="4191001" cy="1866901"/>
          </a:xfrm>
        </p:grpSpPr>
        <p:sp>
          <p:nvSpPr>
            <p:cNvPr id="35" name="TextBox 34"/>
            <p:cNvSpPr txBox="1"/>
            <p:nvPr/>
          </p:nvSpPr>
          <p:spPr>
            <a:xfrm>
              <a:off x="4749800" y="6057900"/>
              <a:ext cx="2108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packing fish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1896-1920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692400" y="55118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300" y="5867400"/>
              <a:ext cx="1905000" cy="1219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2705100" y="5524500"/>
            <a:ext cx="4229100" cy="1866901"/>
            <a:chOff x="2705100" y="5524500"/>
            <a:chExt cx="4229100" cy="1866901"/>
          </a:xfrm>
        </p:grpSpPr>
        <p:sp>
          <p:nvSpPr>
            <p:cNvPr id="39" name="TextBox 38"/>
            <p:cNvSpPr txBox="1"/>
            <p:nvPr/>
          </p:nvSpPr>
          <p:spPr>
            <a:xfrm>
              <a:off x="4826000" y="5930900"/>
              <a:ext cx="21082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sewing </a:t>
              </a: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aircraft wings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1918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705100" y="55245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0" y="5702300"/>
              <a:ext cx="1905000" cy="1536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6" name="Group 45"/>
          <p:cNvGrpSpPr/>
          <p:nvPr/>
        </p:nvGrpSpPr>
        <p:grpSpPr>
          <a:xfrm>
            <a:off x="2628900" y="5473700"/>
            <a:ext cx="4191001" cy="1866901"/>
            <a:chOff x="2628900" y="5473700"/>
            <a:chExt cx="4191001" cy="1866901"/>
          </a:xfrm>
        </p:grpSpPr>
        <p:sp>
          <p:nvSpPr>
            <p:cNvPr id="43" name="TextBox 42"/>
            <p:cNvSpPr txBox="1"/>
            <p:nvPr/>
          </p:nvSpPr>
          <p:spPr>
            <a:xfrm>
              <a:off x="4648200" y="5892800"/>
              <a:ext cx="21082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nurse </a:t>
              </a: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wounded soldiers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1918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28900" y="54737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00" y="5689600"/>
              <a:ext cx="1905000" cy="1447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1" name="Group 50"/>
          <p:cNvGrpSpPr/>
          <p:nvPr/>
        </p:nvGrpSpPr>
        <p:grpSpPr>
          <a:xfrm>
            <a:off x="2667000" y="5410200"/>
            <a:ext cx="4191001" cy="1905001"/>
            <a:chOff x="2667000" y="5410200"/>
            <a:chExt cx="4191001" cy="1905001"/>
          </a:xfrm>
        </p:grpSpPr>
        <p:pic>
          <p:nvPicPr>
            <p:cNvPr id="47" name="Picture 46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00" y="5410200"/>
              <a:ext cx="1206500" cy="1905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8" name="TextBox 47"/>
            <p:cNvSpPr txBox="1"/>
            <p:nvPr/>
          </p:nvSpPr>
          <p:spPr>
            <a:xfrm>
              <a:off x="4610100" y="5765800"/>
              <a:ext cx="2108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Women in 'safety' clothes  at Royal Gunpowder  Factory</a:t>
              </a:r>
            </a:p>
            <a:p>
              <a:pPr algn="ctr"/>
              <a:endParaRPr lang="en-GB" sz="1200" smtClean="0">
                <a:solidFill>
                  <a:srgbClr val="000000"/>
                </a:solidFill>
                <a:latin typeface="Times New Roman - 16"/>
              </a:endParaRPr>
            </a:p>
            <a:p>
              <a:pPr algn="ctr"/>
              <a:r>
                <a:rPr lang="en-GB" sz="1200" smtClean="0">
                  <a:solidFill>
                    <a:srgbClr val="000000"/>
                  </a:solidFill>
                  <a:latin typeface="Times New Roman - 16"/>
                </a:rPr>
                <a:t>Taken: 1914-18</a:t>
              </a:r>
              <a:endParaRPr lang="en-GB" sz="1200">
                <a:solidFill>
                  <a:srgbClr val="000000"/>
                </a:solidFill>
                <a:latin typeface="Times New Roman - 16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67000" y="5448300"/>
              <a:ext cx="4191001" cy="1866901"/>
            </a:xfrm>
            <a:custGeom>
              <a:avLst/>
              <a:gdLst/>
              <a:ahLst/>
              <a:cxnLst/>
              <a:rect l="0" t="0" r="0" b="0"/>
              <a:pathLst>
                <a:path w="4191001" h="1866901">
                  <a:moveTo>
                    <a:pt x="0" y="0"/>
                  </a:moveTo>
                  <a:lnTo>
                    <a:pt x="4191000" y="0"/>
                  </a:lnTo>
                  <a:lnTo>
                    <a:pt x="4191000" y="1866900"/>
                  </a:lnTo>
                  <a:lnTo>
                    <a:pt x="0" y="1866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857500" y="5410200"/>
              <a:ext cx="1320800" cy="0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4660900" y="1524000"/>
            <a:ext cx="0" cy="7772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400" y="2324100"/>
            <a:ext cx="94869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2100" y="1676400"/>
            <a:ext cx="4546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00"/>
                </a:solidFill>
                <a:latin typeface="Comic Sans MS - 28"/>
              </a:rPr>
              <a:t>Jobs done BEFORE 1914</a:t>
            </a:r>
            <a:endParaRPr lang="en-GB" sz="2100">
              <a:solidFill>
                <a:srgbClr val="000000"/>
              </a:solidFill>
              <a:latin typeface="Comic Sans MS - 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900" y="1663700"/>
            <a:ext cx="4318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00"/>
                </a:solidFill>
                <a:latin typeface="Comic Sans MS - 28"/>
              </a:rPr>
              <a:t>Jobs done AFTER 1914</a:t>
            </a:r>
            <a:endParaRPr lang="en-GB" sz="2100">
              <a:solidFill>
                <a:srgbClr val="000000"/>
              </a:solidFill>
              <a:latin typeface="Comic Sans MS - 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900" y="0"/>
            <a:ext cx="65151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u="sng" smtClean="0">
                <a:solidFill>
                  <a:srgbClr val="000000"/>
                </a:solidFill>
                <a:latin typeface="Arial - 36"/>
              </a:rPr>
              <a:t>Task 1 Jobs for the girls!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900" y="558800"/>
            <a:ext cx="9880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Using the A4 sheet - cut out the 12 sources and sort them into the 2 columns - once happy stick them in</a:t>
            </a:r>
            <a:endParaRPr lang="en-GB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82357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52400"/>
            <a:ext cx="9296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u="sng" smtClean="0">
                <a:solidFill>
                  <a:srgbClr val="000000"/>
                </a:solidFill>
                <a:latin typeface="Arial - 36"/>
              </a:rPr>
              <a:t>Task 2 - How did women contribute to the war effort? 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" y="1562100"/>
            <a:ext cx="9144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Using the A4 sheet, complete the questions below.</a:t>
            </a:r>
            <a:endParaRPr lang="en-GB" sz="2000">
              <a:solidFill>
                <a:srgbClr val="000000"/>
              </a:solidFill>
              <a:latin typeface="Arial - 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2425700"/>
            <a:ext cx="9182100" cy="23852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1. How did the Suffragists/ Suffragettes react to the outbreak of war? Why did they do this?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2. Why were employers and unions reluctant to employ women in manufacturing?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3. What persuaded employers to take on female workers?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4. Make a spider diagram of the jobs women were now expected to do.</a:t>
            </a:r>
          </a:p>
          <a:p>
            <a:endParaRPr lang="en-GB" sz="1900" smtClean="0">
              <a:solidFill>
                <a:srgbClr val="000000"/>
              </a:solidFill>
              <a:latin typeface="Arial - 25"/>
            </a:endParaRPr>
          </a:p>
          <a:p>
            <a:r>
              <a:rPr lang="en-GB" sz="1900" smtClean="0">
                <a:solidFill>
                  <a:srgbClr val="000000"/>
                </a:solidFill>
                <a:latin typeface="Arial - 25"/>
              </a:rPr>
              <a:t>Ex</a:t>
            </a:r>
            <a:r>
              <a:rPr lang="en-GB" sz="1600" b="1" smtClean="0">
                <a:solidFill>
                  <a:srgbClr val="000000"/>
                </a:solidFill>
                <a:latin typeface="Arial - 22"/>
              </a:rPr>
              <a:t>tension 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- What other new areas of society were women now getting involved in? (consider what had been men only) </a:t>
            </a:r>
            <a:endParaRPr lang="en-GB" sz="1600">
              <a:solidFill>
                <a:srgbClr val="000000"/>
              </a:solidFill>
              <a:latin typeface="Arial - 22"/>
            </a:endParaRPr>
          </a:p>
        </p:txBody>
      </p:sp>
    </p:spTree>
    <p:extLst>
      <p:ext uri="{BB962C8B-B14F-4D97-AF65-F5344CB8AC3E}">
        <p14:creationId xmlns:p14="http://schemas.microsoft.com/office/powerpoint/2010/main" val="383581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4300"/>
            <a:ext cx="9875266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b="1" u="sng" smtClean="0">
                <a:solidFill>
                  <a:srgbClr val="000000"/>
                </a:solidFill>
                <a:latin typeface="Arial - 33"/>
              </a:rPr>
              <a:t>Task 3 - Role of Women in war time - Flow chart</a:t>
            </a:r>
            <a:endParaRPr lang="en-GB" sz="2500" b="1" u="sng">
              <a:solidFill>
                <a:srgbClr val="000000"/>
              </a:solidFill>
              <a:latin typeface="Arial - 3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952500"/>
            <a:ext cx="9652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Using the A3 information sheet - create a flow chart showing how the life of women changed from 1914-1918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2100" y="2908300"/>
            <a:ext cx="2425701" cy="2565401"/>
          </a:xfrm>
          <a:custGeom>
            <a:avLst/>
            <a:gdLst/>
            <a:ahLst/>
            <a:cxnLst/>
            <a:rect l="0" t="0" r="0" b="0"/>
            <a:pathLst>
              <a:path w="2425701" h="2565401">
                <a:moveTo>
                  <a:pt x="404283" y="0"/>
                </a:moveTo>
                <a:lnTo>
                  <a:pt x="2061674" y="0"/>
                </a:lnTo>
                <a:lnTo>
                  <a:pt x="2102274" y="8734"/>
                </a:lnTo>
                <a:lnTo>
                  <a:pt x="2174872" y="29839"/>
                </a:lnTo>
                <a:lnTo>
                  <a:pt x="2243686" y="72777"/>
                </a:lnTo>
                <a:lnTo>
                  <a:pt x="2276029" y="93882"/>
                </a:lnTo>
                <a:lnTo>
                  <a:pt x="2332801" y="153924"/>
                </a:lnTo>
                <a:lnTo>
                  <a:pt x="2373057" y="222335"/>
                </a:lnTo>
                <a:lnTo>
                  <a:pt x="2393357" y="260906"/>
                </a:lnTo>
                <a:lnTo>
                  <a:pt x="2413658" y="337687"/>
                </a:lnTo>
                <a:lnTo>
                  <a:pt x="2421571" y="380625"/>
                </a:lnTo>
                <a:lnTo>
                  <a:pt x="2421571" y="401731"/>
                </a:lnTo>
                <a:lnTo>
                  <a:pt x="2425700" y="427567"/>
                </a:lnTo>
                <a:lnTo>
                  <a:pt x="2425700" y="2137833"/>
                </a:lnTo>
                <a:lnTo>
                  <a:pt x="2421571" y="2159302"/>
                </a:lnTo>
                <a:lnTo>
                  <a:pt x="2421571" y="2180772"/>
                </a:lnTo>
                <a:lnTo>
                  <a:pt x="2413658" y="2223347"/>
                </a:lnTo>
                <a:lnTo>
                  <a:pt x="2393357" y="2300126"/>
                </a:lnTo>
                <a:lnTo>
                  <a:pt x="2353102" y="2372904"/>
                </a:lnTo>
                <a:lnTo>
                  <a:pt x="2332801" y="2407110"/>
                </a:lnTo>
                <a:lnTo>
                  <a:pt x="2276029" y="2467151"/>
                </a:lnTo>
                <a:lnTo>
                  <a:pt x="2211343" y="2509726"/>
                </a:lnTo>
                <a:lnTo>
                  <a:pt x="2174872" y="2531194"/>
                </a:lnTo>
                <a:lnTo>
                  <a:pt x="2102274" y="2552663"/>
                </a:lnTo>
                <a:lnTo>
                  <a:pt x="2061674" y="2561034"/>
                </a:lnTo>
                <a:lnTo>
                  <a:pt x="2041717" y="2561034"/>
                </a:lnTo>
                <a:lnTo>
                  <a:pt x="2021417" y="2565400"/>
                </a:lnTo>
                <a:lnTo>
                  <a:pt x="404283" y="2565400"/>
                </a:lnTo>
                <a:lnTo>
                  <a:pt x="379854" y="2561034"/>
                </a:lnTo>
                <a:lnTo>
                  <a:pt x="359899" y="2561034"/>
                </a:lnTo>
                <a:lnTo>
                  <a:pt x="319298" y="2552663"/>
                </a:lnTo>
                <a:lnTo>
                  <a:pt x="246699" y="2531194"/>
                </a:lnTo>
                <a:lnTo>
                  <a:pt x="177885" y="2488256"/>
                </a:lnTo>
                <a:lnTo>
                  <a:pt x="145542" y="2467151"/>
                </a:lnTo>
                <a:lnTo>
                  <a:pt x="89115" y="2407110"/>
                </a:lnTo>
                <a:lnTo>
                  <a:pt x="48514" y="2338699"/>
                </a:lnTo>
                <a:lnTo>
                  <a:pt x="28214" y="2300126"/>
                </a:lnTo>
                <a:lnTo>
                  <a:pt x="8258" y="2223347"/>
                </a:lnTo>
                <a:lnTo>
                  <a:pt x="0" y="2180772"/>
                </a:lnTo>
                <a:lnTo>
                  <a:pt x="0" y="380625"/>
                </a:lnTo>
                <a:lnTo>
                  <a:pt x="8258" y="337687"/>
                </a:lnTo>
                <a:lnTo>
                  <a:pt x="28214" y="260906"/>
                </a:lnTo>
                <a:lnTo>
                  <a:pt x="68814" y="188129"/>
                </a:lnTo>
                <a:lnTo>
                  <a:pt x="89115" y="153924"/>
                </a:lnTo>
                <a:lnTo>
                  <a:pt x="145542" y="93882"/>
                </a:lnTo>
                <a:lnTo>
                  <a:pt x="210227" y="51308"/>
                </a:lnTo>
                <a:lnTo>
                  <a:pt x="246699" y="29839"/>
                </a:lnTo>
                <a:lnTo>
                  <a:pt x="319298" y="8734"/>
                </a:lnTo>
                <a:lnTo>
                  <a:pt x="359899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098800" y="2921000"/>
            <a:ext cx="2425701" cy="2565401"/>
          </a:xfrm>
          <a:custGeom>
            <a:avLst/>
            <a:gdLst/>
            <a:ahLst/>
            <a:cxnLst/>
            <a:rect l="0" t="0" r="0" b="0"/>
            <a:pathLst>
              <a:path w="2425701" h="2565401">
                <a:moveTo>
                  <a:pt x="404283" y="0"/>
                </a:moveTo>
                <a:lnTo>
                  <a:pt x="2061673" y="0"/>
                </a:lnTo>
                <a:lnTo>
                  <a:pt x="2102274" y="8734"/>
                </a:lnTo>
                <a:lnTo>
                  <a:pt x="2174872" y="29839"/>
                </a:lnTo>
                <a:lnTo>
                  <a:pt x="2243686" y="72777"/>
                </a:lnTo>
                <a:lnTo>
                  <a:pt x="2276029" y="93882"/>
                </a:lnTo>
                <a:lnTo>
                  <a:pt x="2332801" y="153924"/>
                </a:lnTo>
                <a:lnTo>
                  <a:pt x="2373057" y="222335"/>
                </a:lnTo>
                <a:lnTo>
                  <a:pt x="2393357" y="260906"/>
                </a:lnTo>
                <a:lnTo>
                  <a:pt x="2413658" y="337687"/>
                </a:lnTo>
                <a:lnTo>
                  <a:pt x="2421571" y="380625"/>
                </a:lnTo>
                <a:lnTo>
                  <a:pt x="2421571" y="401731"/>
                </a:lnTo>
                <a:lnTo>
                  <a:pt x="2425700" y="427567"/>
                </a:lnTo>
                <a:lnTo>
                  <a:pt x="2425700" y="2137833"/>
                </a:lnTo>
                <a:lnTo>
                  <a:pt x="2421571" y="2159302"/>
                </a:lnTo>
                <a:lnTo>
                  <a:pt x="2421571" y="2180772"/>
                </a:lnTo>
                <a:lnTo>
                  <a:pt x="2413658" y="2223347"/>
                </a:lnTo>
                <a:lnTo>
                  <a:pt x="2393357" y="2300126"/>
                </a:lnTo>
                <a:lnTo>
                  <a:pt x="2353102" y="2372904"/>
                </a:lnTo>
                <a:lnTo>
                  <a:pt x="2332801" y="2407110"/>
                </a:lnTo>
                <a:lnTo>
                  <a:pt x="2276029" y="2467151"/>
                </a:lnTo>
                <a:lnTo>
                  <a:pt x="2211343" y="2509726"/>
                </a:lnTo>
                <a:lnTo>
                  <a:pt x="2174872" y="2531194"/>
                </a:lnTo>
                <a:lnTo>
                  <a:pt x="2102274" y="2552663"/>
                </a:lnTo>
                <a:lnTo>
                  <a:pt x="2061673" y="2561034"/>
                </a:lnTo>
                <a:lnTo>
                  <a:pt x="2041717" y="2561034"/>
                </a:lnTo>
                <a:lnTo>
                  <a:pt x="2021417" y="2565400"/>
                </a:lnTo>
                <a:lnTo>
                  <a:pt x="404283" y="2565400"/>
                </a:lnTo>
                <a:lnTo>
                  <a:pt x="379854" y="2561034"/>
                </a:lnTo>
                <a:lnTo>
                  <a:pt x="359899" y="2561034"/>
                </a:lnTo>
                <a:lnTo>
                  <a:pt x="319298" y="2552663"/>
                </a:lnTo>
                <a:lnTo>
                  <a:pt x="246699" y="2531194"/>
                </a:lnTo>
                <a:lnTo>
                  <a:pt x="177885" y="2488256"/>
                </a:lnTo>
                <a:lnTo>
                  <a:pt x="145542" y="2467151"/>
                </a:lnTo>
                <a:lnTo>
                  <a:pt x="89115" y="2407110"/>
                </a:lnTo>
                <a:lnTo>
                  <a:pt x="48514" y="2338699"/>
                </a:lnTo>
                <a:lnTo>
                  <a:pt x="28214" y="2300126"/>
                </a:lnTo>
                <a:lnTo>
                  <a:pt x="8258" y="2223347"/>
                </a:lnTo>
                <a:lnTo>
                  <a:pt x="0" y="2180772"/>
                </a:lnTo>
                <a:lnTo>
                  <a:pt x="0" y="380625"/>
                </a:lnTo>
                <a:lnTo>
                  <a:pt x="8258" y="337687"/>
                </a:lnTo>
                <a:lnTo>
                  <a:pt x="28214" y="260906"/>
                </a:lnTo>
                <a:lnTo>
                  <a:pt x="68814" y="188129"/>
                </a:lnTo>
                <a:lnTo>
                  <a:pt x="89115" y="153924"/>
                </a:lnTo>
                <a:lnTo>
                  <a:pt x="145542" y="93882"/>
                </a:lnTo>
                <a:lnTo>
                  <a:pt x="210227" y="51308"/>
                </a:lnTo>
                <a:lnTo>
                  <a:pt x="246699" y="29839"/>
                </a:lnTo>
                <a:lnTo>
                  <a:pt x="319298" y="8734"/>
                </a:lnTo>
                <a:lnTo>
                  <a:pt x="359899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6045200" y="2921000"/>
            <a:ext cx="2425701" cy="2565401"/>
          </a:xfrm>
          <a:custGeom>
            <a:avLst/>
            <a:gdLst/>
            <a:ahLst/>
            <a:cxnLst/>
            <a:rect l="0" t="0" r="0" b="0"/>
            <a:pathLst>
              <a:path w="2425701" h="2565401">
                <a:moveTo>
                  <a:pt x="404283" y="0"/>
                </a:moveTo>
                <a:lnTo>
                  <a:pt x="2061673" y="0"/>
                </a:lnTo>
                <a:lnTo>
                  <a:pt x="2102274" y="8734"/>
                </a:lnTo>
                <a:lnTo>
                  <a:pt x="2174873" y="29839"/>
                </a:lnTo>
                <a:lnTo>
                  <a:pt x="2243686" y="72777"/>
                </a:lnTo>
                <a:lnTo>
                  <a:pt x="2276029" y="93882"/>
                </a:lnTo>
                <a:lnTo>
                  <a:pt x="2332801" y="153924"/>
                </a:lnTo>
                <a:lnTo>
                  <a:pt x="2373057" y="222335"/>
                </a:lnTo>
                <a:lnTo>
                  <a:pt x="2393357" y="260906"/>
                </a:lnTo>
                <a:lnTo>
                  <a:pt x="2413658" y="337687"/>
                </a:lnTo>
                <a:lnTo>
                  <a:pt x="2421572" y="380625"/>
                </a:lnTo>
                <a:lnTo>
                  <a:pt x="2421572" y="401731"/>
                </a:lnTo>
                <a:lnTo>
                  <a:pt x="2425700" y="427567"/>
                </a:lnTo>
                <a:lnTo>
                  <a:pt x="2425700" y="2137833"/>
                </a:lnTo>
                <a:lnTo>
                  <a:pt x="2421572" y="2159302"/>
                </a:lnTo>
                <a:lnTo>
                  <a:pt x="2421572" y="2180772"/>
                </a:lnTo>
                <a:lnTo>
                  <a:pt x="2413658" y="2223347"/>
                </a:lnTo>
                <a:lnTo>
                  <a:pt x="2393357" y="2300126"/>
                </a:lnTo>
                <a:lnTo>
                  <a:pt x="2353101" y="2372904"/>
                </a:lnTo>
                <a:lnTo>
                  <a:pt x="2332801" y="2407110"/>
                </a:lnTo>
                <a:lnTo>
                  <a:pt x="2276029" y="2467151"/>
                </a:lnTo>
                <a:lnTo>
                  <a:pt x="2211343" y="2509726"/>
                </a:lnTo>
                <a:lnTo>
                  <a:pt x="2174873" y="2531194"/>
                </a:lnTo>
                <a:lnTo>
                  <a:pt x="2102274" y="2552663"/>
                </a:lnTo>
                <a:lnTo>
                  <a:pt x="2061673" y="2561034"/>
                </a:lnTo>
                <a:lnTo>
                  <a:pt x="2041716" y="2561034"/>
                </a:lnTo>
                <a:lnTo>
                  <a:pt x="2021417" y="2565400"/>
                </a:lnTo>
                <a:lnTo>
                  <a:pt x="404283" y="2565400"/>
                </a:lnTo>
                <a:lnTo>
                  <a:pt x="379854" y="2561034"/>
                </a:lnTo>
                <a:lnTo>
                  <a:pt x="359899" y="2561034"/>
                </a:lnTo>
                <a:lnTo>
                  <a:pt x="319298" y="2552663"/>
                </a:lnTo>
                <a:lnTo>
                  <a:pt x="246699" y="2531194"/>
                </a:lnTo>
                <a:lnTo>
                  <a:pt x="177885" y="2488256"/>
                </a:lnTo>
                <a:lnTo>
                  <a:pt x="145542" y="2467151"/>
                </a:lnTo>
                <a:lnTo>
                  <a:pt x="89115" y="2407110"/>
                </a:lnTo>
                <a:lnTo>
                  <a:pt x="48514" y="2338699"/>
                </a:lnTo>
                <a:lnTo>
                  <a:pt x="28214" y="2300126"/>
                </a:lnTo>
                <a:lnTo>
                  <a:pt x="8258" y="2223347"/>
                </a:lnTo>
                <a:lnTo>
                  <a:pt x="0" y="2180772"/>
                </a:lnTo>
                <a:lnTo>
                  <a:pt x="0" y="380625"/>
                </a:lnTo>
                <a:lnTo>
                  <a:pt x="8258" y="337687"/>
                </a:lnTo>
                <a:lnTo>
                  <a:pt x="28214" y="260906"/>
                </a:lnTo>
                <a:lnTo>
                  <a:pt x="68814" y="188129"/>
                </a:lnTo>
                <a:lnTo>
                  <a:pt x="89115" y="153924"/>
                </a:lnTo>
                <a:lnTo>
                  <a:pt x="145542" y="93882"/>
                </a:lnTo>
                <a:lnTo>
                  <a:pt x="210227" y="51308"/>
                </a:lnTo>
                <a:lnTo>
                  <a:pt x="246699" y="29839"/>
                </a:lnTo>
                <a:lnTo>
                  <a:pt x="319298" y="8734"/>
                </a:lnTo>
                <a:lnTo>
                  <a:pt x="359899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9400" y="3187700"/>
            <a:ext cx="2420048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b="1" u="sng" smtClean="0">
                <a:solidFill>
                  <a:srgbClr val="FF0000"/>
                </a:solidFill>
                <a:latin typeface="Arial - 12"/>
              </a:rPr>
              <a:t>Recruitment and Propaganda</a:t>
            </a:r>
            <a:endParaRPr lang="en-GB" sz="1000" b="1" u="sng">
              <a:solidFill>
                <a:srgbClr val="FF0000"/>
              </a:solidFill>
              <a:latin typeface="Arial - 1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000" y="3022600"/>
            <a:ext cx="140341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u="sng" smtClean="0">
                <a:solidFill>
                  <a:srgbClr val="0000FF"/>
                </a:solidFill>
                <a:latin typeface="Arial - 21"/>
              </a:rPr>
              <a:t>Munitions</a:t>
            </a:r>
            <a:endParaRPr lang="en-GB" sz="1500" b="1" u="sng">
              <a:solidFill>
                <a:srgbClr val="0000FF"/>
              </a:solidFill>
              <a:latin typeface="Arial - 21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400" y="3073400"/>
            <a:ext cx="1634359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 b="1" u="sng" smtClean="0">
                <a:solidFill>
                  <a:srgbClr val="800080"/>
                </a:solidFill>
                <a:latin typeface="Arial - 25"/>
              </a:rPr>
              <a:t>Transport</a:t>
            </a:r>
            <a:endParaRPr lang="en-GB" sz="1900" b="1" u="sng">
              <a:solidFill>
                <a:srgbClr val="800080"/>
              </a:solidFill>
              <a:latin typeface="Arial - 2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" y="5613400"/>
            <a:ext cx="9880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Do this for each section on the sheet - add key info/ terms and images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00" y="7010400"/>
            <a:ext cx="98806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 b="1" u="sng" smtClean="0">
                <a:solidFill>
                  <a:srgbClr val="000000"/>
                </a:solidFill>
                <a:latin typeface="Arial - 25"/>
              </a:rPr>
              <a:t>Extension</a:t>
            </a:r>
            <a:r>
              <a:rPr lang="en-US" sz="1900" smtClean="0">
                <a:solidFill>
                  <a:srgbClr val="000000"/>
                </a:solidFill>
                <a:latin typeface="Arial - 25"/>
              </a:rPr>
              <a:t> - How would this change in position help women get the vote?</a:t>
            </a:r>
            <a:endParaRPr lang="en-GB" sz="1900">
              <a:solidFill>
                <a:srgbClr val="000000"/>
              </a:solidFill>
              <a:latin typeface="Arial - 25"/>
            </a:endParaRPr>
          </a:p>
        </p:txBody>
      </p:sp>
    </p:spTree>
    <p:extLst>
      <p:ext uri="{BB962C8B-B14F-4D97-AF65-F5344CB8AC3E}">
        <p14:creationId xmlns:p14="http://schemas.microsoft.com/office/powerpoint/2010/main" val="368466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70981">
            <a:off x="266700" y="482600"/>
            <a:ext cx="18042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Plenary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0" y="266700"/>
            <a:ext cx="454898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Think, Pair and Share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66900"/>
            <a:ext cx="89281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i="1" smtClean="0">
                <a:solidFill>
                  <a:srgbClr val="0000FF"/>
                </a:solidFill>
                <a:latin typeface="Arial - 36"/>
              </a:rPr>
              <a:t>'The war got in the way of the Suffragette campaign - causing them to suspend their protest'</a:t>
            </a:r>
          </a:p>
          <a:p>
            <a:endParaRPr lang="en-GB" sz="2700" i="1" smtClean="0">
              <a:solidFill>
                <a:srgbClr val="0000FF"/>
              </a:solidFill>
              <a:latin typeface="Arial - 36"/>
            </a:endParaRPr>
          </a:p>
          <a:p>
            <a:r>
              <a:rPr lang="en-GB" sz="2700" i="1" smtClean="0">
                <a:solidFill>
                  <a:srgbClr val="0000FF"/>
                </a:solidFill>
                <a:latin typeface="Arial - 36"/>
              </a:rPr>
              <a:t>AG</a:t>
            </a:r>
            <a:r>
              <a:rPr lang="en-GB" sz="2700" smtClean="0">
                <a:solidFill>
                  <a:srgbClr val="000000"/>
                </a:solidFill>
                <a:latin typeface="Arial - 36"/>
              </a:rPr>
              <a:t>REE OR DISAGREE</a:t>
            </a:r>
          </a:p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Explain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31039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5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Custom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Arial</vt:lpstr>
      <vt:lpstr>Arial - 27</vt:lpstr>
      <vt:lpstr>Calibri Light</vt:lpstr>
      <vt:lpstr>Arial - 21</vt:lpstr>
      <vt:lpstr>Calibri - 21</vt:lpstr>
      <vt:lpstr>Arial - 31</vt:lpstr>
      <vt:lpstr>Comic Sans MS - 28</vt:lpstr>
      <vt:lpstr>Arial - 36</vt:lpstr>
      <vt:lpstr>Arial - 12</vt:lpstr>
      <vt:lpstr>Arial - 55</vt:lpstr>
      <vt:lpstr>Times New Roman - 16</vt:lpstr>
      <vt:lpstr>Arial - 24</vt:lpstr>
      <vt:lpstr>Calibri</vt:lpstr>
      <vt:lpstr>Arial - 33</vt:lpstr>
      <vt:lpstr>Arial - 25</vt:lpstr>
      <vt:lpstr>Arial - 22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Hale</dc:creator>
  <cp:lastModifiedBy>Martyn Hale</cp:lastModifiedBy>
  <cp:revision>1</cp:revision>
  <dcterms:created xsi:type="dcterms:W3CDTF">2017-04-21T12:38:04Z</dcterms:created>
  <dcterms:modified xsi:type="dcterms:W3CDTF">2017-04-21T12:38:08Z</dcterms:modified>
</cp:coreProperties>
</file>