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84328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380091"/>
            <a:ext cx="7620000" cy="2935864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429173"/>
            <a:ext cx="7620000" cy="2035974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57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26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48969"/>
            <a:ext cx="2190750" cy="71464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48969"/>
            <a:ext cx="6445250" cy="71464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3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4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102346"/>
            <a:ext cx="8763000" cy="3507810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643342"/>
            <a:ext cx="8763000" cy="18446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1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244843"/>
            <a:ext cx="4318000" cy="53505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44843"/>
            <a:ext cx="4318000" cy="53505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48970"/>
            <a:ext cx="8763000" cy="1629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067208"/>
            <a:ext cx="4298156" cy="101310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080314"/>
            <a:ext cx="4298156" cy="45306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067208"/>
            <a:ext cx="4319323" cy="101310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080314"/>
            <a:ext cx="4319323" cy="45306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5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8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62187"/>
            <a:ext cx="3276864" cy="196765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214169"/>
            <a:ext cx="5143500" cy="59927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529840"/>
            <a:ext cx="3276864" cy="468684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00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62187"/>
            <a:ext cx="3276864" cy="196765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214169"/>
            <a:ext cx="5143500" cy="59927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529840"/>
            <a:ext cx="3276864" cy="468684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14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48970"/>
            <a:ext cx="8763000" cy="1629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244843"/>
            <a:ext cx="8763000" cy="535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815958"/>
            <a:ext cx="2286000" cy="448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8A82-DF71-4433-8DBC-D20611E28BCD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815958"/>
            <a:ext cx="3429000" cy="448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815958"/>
            <a:ext cx="2286000" cy="448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FFA7F-7C48-42B6-82F0-CD6A79E7E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80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4883150"/>
            <a:ext cx="10711688" cy="31781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9348597" y="4874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255397" y="3985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941197" y="4239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1728597" y="4112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2490597" y="3985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3316097" y="4493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4052697" y="4239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4751197" y="4366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5373497" y="4620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6033897" y="4874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6694297" y="4874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7329297" y="4747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7989697" y="4620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8688197" y="462026"/>
            <a:ext cx="610108" cy="905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TextBox 16"/>
          <p:cNvSpPr txBox="1"/>
          <p:nvPr/>
        </p:nvSpPr>
        <p:spPr>
          <a:xfrm>
            <a:off x="495300" y="1460500"/>
            <a:ext cx="868540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Calibri - 25"/>
              </a:rPr>
              <a:t>How did the Great War end?  What should happen to Germany? </a:t>
            </a:r>
            <a:endParaRPr lang="en-GB" b="1">
              <a:solidFill>
                <a:srgbClr val="000000"/>
              </a:solidFill>
              <a:latin typeface="Calibri - 25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67000"/>
            <a:ext cx="10387317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All will be able to </a:t>
            </a:r>
            <a:r>
              <a:rPr lang="en-US" sz="1200" b="1" smtClean="0">
                <a:solidFill>
                  <a:srgbClr val="000000"/>
                </a:solidFill>
                <a:latin typeface="Calibri - 16"/>
              </a:rPr>
              <a:t>describe how the war ended and what happened to Germany</a:t>
            </a:r>
          </a:p>
          <a:p>
            <a:r>
              <a:rPr lang="en-US" sz="1200" b="1" smtClean="0">
                <a:solidFill>
                  <a:srgbClr val="000000"/>
                </a:solidFill>
                <a:latin typeface="Calibri - 16"/>
              </a:rPr>
              <a:t>M</a:t>
            </a:r>
            <a:r>
              <a:rPr lang="en-US" sz="1200" smtClean="0">
                <a:solidFill>
                  <a:srgbClr val="000000"/>
                </a:solidFill>
                <a:latin typeface="Calibri - 16"/>
              </a:rPr>
              <a:t>ost will be able to </a:t>
            </a:r>
            <a:r>
              <a:rPr lang="en-US" sz="1100" b="1" smtClean="0">
                <a:solidFill>
                  <a:srgbClr val="000000"/>
                </a:solidFill>
                <a:latin typeface="Calibri - 15"/>
              </a:rPr>
              <a:t>explain key aspects that led to the end of the war and feelings of Germany, Britain, France and USA</a:t>
            </a:r>
          </a:p>
          <a:p>
            <a:r>
              <a:rPr lang="en-US" sz="1100" b="1" smtClean="0">
                <a:solidFill>
                  <a:srgbClr val="000000"/>
                </a:solidFill>
                <a:latin typeface="Calibri - 15"/>
              </a:rPr>
              <a:t>S</a:t>
            </a:r>
            <a:r>
              <a:rPr lang="en-US" sz="1200" smtClean="0">
                <a:solidFill>
                  <a:srgbClr val="000000"/>
                </a:solidFill>
                <a:latin typeface="Calibri - 16"/>
              </a:rPr>
              <a:t>ome will be able to </a:t>
            </a:r>
            <a:r>
              <a:rPr lang="en-US" sz="1200" b="1" smtClean="0">
                <a:solidFill>
                  <a:srgbClr val="000000"/>
                </a:solidFill>
                <a:latin typeface="Calibri - 16"/>
              </a:rPr>
              <a:t>analyse</a:t>
            </a:r>
            <a:r>
              <a:rPr lang="en-US" sz="1200" smtClean="0">
                <a:solidFill>
                  <a:srgbClr val="000000"/>
                </a:solidFill>
                <a:latin typeface="Calibri - 16"/>
              </a:rPr>
              <a:t> the events and consider the consequences of the Treaty of Versailles</a:t>
            </a:r>
          </a:p>
          <a:p>
            <a:endParaRPr lang="en-GB" sz="1200">
              <a:solidFill>
                <a:srgbClr val="000000"/>
              </a:solidFill>
              <a:latin typeface="Calibri - 16"/>
            </a:endParaRPr>
          </a:p>
        </p:txBody>
      </p:sp>
    </p:spTree>
    <p:extLst>
      <p:ext uri="{BB962C8B-B14F-4D97-AF65-F5344CB8AC3E}">
        <p14:creationId xmlns:p14="http://schemas.microsoft.com/office/powerpoint/2010/main" val="300609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101600"/>
            <a:ext cx="21370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smtClean="0">
                <a:solidFill>
                  <a:srgbClr val="FF0000"/>
                </a:solidFill>
                <a:latin typeface="Arial - 48"/>
              </a:rPr>
              <a:t>Starter </a:t>
            </a:r>
            <a:endParaRPr lang="en-GB" sz="3600">
              <a:solidFill>
                <a:srgbClr val="FF0000"/>
              </a:solidFill>
              <a:latin typeface="Arial - 4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38100"/>
            <a:ext cx="814959" cy="1010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733800" y="152400"/>
            <a:ext cx="4222826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200" smtClean="0">
                <a:solidFill>
                  <a:srgbClr val="0000FF"/>
                </a:solidFill>
                <a:latin typeface="Arial - 57"/>
              </a:rPr>
              <a:t>Spelling Test</a:t>
            </a:r>
            <a:endParaRPr lang="en-GB" sz="4200">
              <a:solidFill>
                <a:srgbClr val="0000FF"/>
              </a:solidFill>
              <a:latin typeface="Arial - 5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1900" y="114300"/>
            <a:ext cx="4222826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200" smtClean="0">
                <a:solidFill>
                  <a:srgbClr val="FF0000"/>
                </a:solidFill>
                <a:latin typeface="Arial - 57"/>
              </a:rPr>
              <a:t>Spelling Test</a:t>
            </a:r>
            <a:endParaRPr lang="en-GB" sz="4200">
              <a:solidFill>
                <a:srgbClr val="FF0000"/>
              </a:solidFill>
              <a:latin typeface="Arial - 5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800" y="1612900"/>
            <a:ext cx="1410589" cy="37856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Alliance</a:t>
            </a:r>
          </a:p>
          <a:p>
            <a:pPr algn="ctr"/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Propaganda</a:t>
            </a:r>
          </a:p>
          <a:p>
            <a:pPr algn="ctr"/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Nationalism</a:t>
            </a:r>
          </a:p>
          <a:p>
            <a:pPr algn="ctr"/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Imperialism</a:t>
            </a:r>
          </a:p>
          <a:p>
            <a:pPr algn="ctr"/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Western Front</a:t>
            </a:r>
          </a:p>
          <a:p>
            <a:pPr algn="ctr"/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Militarism</a:t>
            </a:r>
          </a:p>
          <a:p>
            <a:pPr algn="ctr"/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Infantry</a:t>
            </a:r>
          </a:p>
          <a:p>
            <a:pPr algn="ctr"/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Artillery</a:t>
            </a:r>
          </a:p>
          <a:p>
            <a:pPr algn="ctr"/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Allies</a:t>
            </a:r>
          </a:p>
          <a:p>
            <a:pPr algn="ctr"/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Trench Foot</a:t>
            </a:r>
          </a:p>
          <a:p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384300"/>
            <a:ext cx="2398903" cy="45886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5130800" y="2908300"/>
            <a:ext cx="46101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Write the numbers 1 - 10 in the back of your exercise book.</a:t>
            </a:r>
          </a:p>
          <a:p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Move the soldier to reveal the answers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val="171914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3500"/>
            <a:ext cx="9683242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b="1" u="sng" smtClean="0">
                <a:solidFill>
                  <a:srgbClr val="000000"/>
                </a:solidFill>
                <a:latin typeface="Calibri - 40"/>
              </a:rPr>
              <a:t>Task 1 – How did the Great War end in 1918?</a:t>
            </a:r>
            <a:endParaRPr lang="en-GB" sz="3000" b="1" u="sng">
              <a:solidFill>
                <a:srgbClr val="000000"/>
              </a:solidFill>
              <a:latin typeface="Calibri - 4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965200"/>
            <a:ext cx="6105932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This task looks at the events that brought an end to the Great War.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" y="1638300"/>
            <a:ext cx="7772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In groups of 3 or 4 - you are going to work together to record the events that brought the end to the war.</a:t>
            </a:r>
          </a:p>
          <a:p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Each person needs to write in their book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3975100"/>
            <a:ext cx="9829800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3366"/>
                </a:solidFill>
                <a:latin typeface="Comic Sans MS - 23"/>
              </a:rPr>
              <a:t>Why did Germany surrender?  Identify (list) at least 3 reasons.  - Explain with details.  Remember use your key word sheet to check spellings. </a:t>
            </a:r>
            <a:endParaRPr lang="en-GB" sz="1700">
              <a:solidFill>
                <a:srgbClr val="003366"/>
              </a:solidFill>
              <a:latin typeface="Comic Sans MS - 2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3149600"/>
            <a:ext cx="95123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Once you have completed your timeline  / events leading to the end of the war, complete the following task.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96900"/>
            <a:ext cx="1649222" cy="2341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278257" y="2288921"/>
            <a:ext cx="191008" cy="333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265557" y="1577721"/>
            <a:ext cx="191008" cy="333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316357" y="3101721"/>
            <a:ext cx="191008" cy="333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TextBox 10"/>
          <p:cNvSpPr txBox="1"/>
          <p:nvPr/>
        </p:nvSpPr>
        <p:spPr>
          <a:xfrm>
            <a:off x="457200" y="5969000"/>
            <a:ext cx="8780399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b="1" u="sng" smtClean="0">
                <a:solidFill>
                  <a:srgbClr val="000000"/>
                </a:solidFill>
                <a:latin typeface="Comic Sans MS - 15"/>
              </a:rPr>
              <a:t>Extension</a:t>
            </a:r>
            <a:r>
              <a:rPr lang="en-US" sz="1100" smtClean="0">
                <a:solidFill>
                  <a:srgbClr val="000000"/>
                </a:solidFill>
                <a:latin typeface="Comic Sans MS - 15"/>
              </a:rPr>
              <a:t>: Would Britain, France and America all have the same opinion about how to treat Germany? Explain your thinking.</a:t>
            </a:r>
            <a:r>
              <a:rPr lang="en-US" sz="1100" smtClean="0">
                <a:solidFill>
                  <a:srgbClr val="003366"/>
                </a:solidFill>
                <a:latin typeface="Comic Sans MS - 15"/>
              </a:rPr>
              <a:t> </a:t>
            </a:r>
            <a:endParaRPr lang="en-GB" sz="1100">
              <a:solidFill>
                <a:srgbClr val="003366"/>
              </a:solidFill>
              <a:latin typeface="Comic Sans MS - 15"/>
            </a:endParaRPr>
          </a:p>
        </p:txBody>
      </p:sp>
    </p:spTree>
    <p:extLst>
      <p:ext uri="{BB962C8B-B14F-4D97-AF65-F5344CB8AC3E}">
        <p14:creationId xmlns:p14="http://schemas.microsoft.com/office/powerpoint/2010/main" val="50611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54000"/>
            <a:ext cx="2173605" cy="29049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54000"/>
            <a:ext cx="2266442" cy="2989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5" y="292100"/>
            <a:ext cx="2761615" cy="2761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0" y="3378200"/>
            <a:ext cx="5283200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George Clemenceau</a:t>
            </a:r>
          </a:p>
          <a:p>
            <a:pPr algn="ctr"/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Fr</a:t>
            </a:r>
            <a:r>
              <a:rPr lang="en-GB" sz="1500" b="1" smtClean="0">
                <a:solidFill>
                  <a:srgbClr val="000000"/>
                </a:solidFill>
                <a:latin typeface="Arial - 20"/>
              </a:rPr>
              <a:t>ance</a:t>
            </a:r>
            <a:endParaRPr lang="en-GB" sz="1500" b="1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4300" y="3352800"/>
            <a:ext cx="5283200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David Lloyd George</a:t>
            </a:r>
          </a:p>
          <a:p>
            <a:pPr algn="ctr"/>
            <a:endParaRPr lang="en-GB" sz="1200" smtClean="0">
              <a:solidFill>
                <a:srgbClr val="000000"/>
              </a:solidFill>
              <a:latin typeface="Arial - 16"/>
            </a:endParaRP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 - 16"/>
              </a:rPr>
              <a:t>Br</a:t>
            </a:r>
            <a:r>
              <a:rPr lang="en-GB" sz="1500" b="1" smtClean="0">
                <a:solidFill>
                  <a:srgbClr val="000000"/>
                </a:solidFill>
                <a:latin typeface="Arial - 20"/>
              </a:rPr>
              <a:t>itain</a:t>
            </a:r>
            <a:endParaRPr lang="en-GB" sz="1500" b="1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8700" y="3175000"/>
            <a:ext cx="1651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100" smtClean="0">
                <a:solidFill>
                  <a:srgbClr val="000000"/>
                </a:solidFill>
                <a:latin typeface="Arial - 15"/>
              </a:rPr>
              <a:t>Woodrow  Wilson</a:t>
            </a:r>
          </a:p>
          <a:p>
            <a:pPr algn="ctr"/>
            <a:endParaRPr lang="en-GB" sz="1100" smtClean="0">
              <a:solidFill>
                <a:srgbClr val="000000"/>
              </a:solidFill>
              <a:latin typeface="Arial - 15"/>
            </a:endParaRPr>
          </a:p>
          <a:p>
            <a:pPr algn="ctr"/>
            <a:r>
              <a:rPr lang="en-GB" sz="1100" smtClean="0">
                <a:solidFill>
                  <a:srgbClr val="000000"/>
                </a:solidFill>
                <a:latin typeface="Arial - 15"/>
              </a:rPr>
              <a:t>US</a:t>
            </a:r>
            <a:r>
              <a:rPr lang="en-GB" sz="1400" b="1" smtClean="0">
                <a:solidFill>
                  <a:srgbClr val="000000"/>
                </a:solidFill>
                <a:latin typeface="Arial - 19"/>
              </a:rPr>
              <a:t>A</a:t>
            </a:r>
            <a:endParaRPr lang="en-GB" sz="1400" b="1">
              <a:solidFill>
                <a:srgbClr val="000000"/>
              </a:solidFill>
              <a:latin typeface="Arial - 19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4305300"/>
            <a:ext cx="2043684" cy="15998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292600"/>
            <a:ext cx="2414651" cy="1622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06" y="4311650"/>
            <a:ext cx="2136394" cy="15642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1942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7000"/>
            <a:ext cx="845639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u="sng" smtClean="0">
                <a:solidFill>
                  <a:srgbClr val="000000"/>
                </a:solidFill>
                <a:latin typeface="Times New Roman - 36"/>
              </a:rPr>
              <a:t>Task - 2 How would you punish Germany?</a:t>
            </a:r>
            <a:endParaRPr lang="en-GB" sz="2700" b="1" u="sng">
              <a:solidFill>
                <a:srgbClr val="000000"/>
              </a:solidFill>
              <a:latin typeface="Times New Roman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" y="5346700"/>
            <a:ext cx="1015746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b="1" u="sng" smtClean="0">
                <a:solidFill>
                  <a:srgbClr val="000000"/>
                </a:solidFill>
                <a:latin typeface="Calibri - 19"/>
              </a:rPr>
              <a:t>Extension work</a:t>
            </a:r>
          </a:p>
          <a:p>
            <a:r>
              <a:rPr lang="en-US" sz="1400" b="1" u="sng" smtClean="0">
                <a:solidFill>
                  <a:srgbClr val="000000"/>
                </a:solidFill>
                <a:latin typeface="Calibri - 19"/>
              </a:rPr>
              <a:t>W</a:t>
            </a:r>
            <a:r>
              <a:rPr lang="en-US" sz="1400" smtClean="0">
                <a:solidFill>
                  <a:srgbClr val="000000"/>
                </a:solidFill>
                <a:latin typeface="Calibri - 19"/>
              </a:rPr>
              <a:t>hat problems did you have in coming to an agreement over the punishment for Germany?</a:t>
            </a:r>
          </a:p>
          <a:p>
            <a:r>
              <a:rPr lang="en-US" sz="1400" smtClean="0">
                <a:solidFill>
                  <a:srgbClr val="000000"/>
                </a:solidFill>
                <a:latin typeface="Calibri - 19"/>
              </a:rPr>
              <a:t>What aspect of your treaty do you think Germany would have hated the most and why? Explain fully</a:t>
            </a:r>
            <a:endParaRPr lang="en-GB" sz="1400">
              <a:solidFill>
                <a:srgbClr val="000000"/>
              </a:solidFill>
              <a:latin typeface="Calibri - 1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00" y="876300"/>
            <a:ext cx="82550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Decision Making task</a:t>
            </a:r>
          </a:p>
          <a:p>
            <a:endParaRPr lang="en-GB" sz="2700" smtClean="0">
              <a:solidFill>
                <a:srgbClr val="000000"/>
              </a:solidFill>
              <a:latin typeface="Arial - 36"/>
            </a:endParaRP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You are going to do what the world leaders did in 1919 - decide Germany's fate!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76422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39719" y="2692527"/>
            <a:ext cx="2705862" cy="747522"/>
          </a:xfrm>
          <a:prstGeom prst="ellipse">
            <a:avLst/>
          </a:pr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1600" y="63500"/>
            <a:ext cx="7759497" cy="4462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b="1" u="sng" smtClean="0">
                <a:solidFill>
                  <a:srgbClr val="000000"/>
                </a:solidFill>
                <a:latin typeface="Calibri - 31"/>
              </a:rPr>
              <a:t>Task 3 – What actually happened to Germany?</a:t>
            </a:r>
            <a:endParaRPr lang="en-GB" sz="2300" b="1" u="sng">
              <a:solidFill>
                <a:srgbClr val="000000"/>
              </a:solidFill>
              <a:latin typeface="Calibri - 31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84200"/>
            <a:ext cx="97409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1"/>
              </a:rPr>
              <a:t>World leaders met from January to June 1919 to decide how Germany was punished -  they came up with the Treaty of Versailles.  (treaty = agreement)</a:t>
            </a:r>
          </a:p>
          <a:p>
            <a:endParaRPr lang="en-GB" sz="1500" smtClean="0">
              <a:solidFill>
                <a:srgbClr val="000000"/>
              </a:solidFill>
              <a:latin typeface="Arial - 21"/>
            </a:endParaRPr>
          </a:p>
          <a:p>
            <a:endParaRPr lang="en-GB" sz="1500">
              <a:solidFill>
                <a:srgbClr val="000000"/>
              </a:solidFill>
              <a:latin typeface="Arial - 21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0300" y="2806700"/>
            <a:ext cx="210373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Arial - 16"/>
              </a:rPr>
              <a:t>Germany 1918 - 1919</a:t>
            </a:r>
          </a:p>
          <a:p>
            <a:r>
              <a:rPr lang="en-GB" sz="1200" smtClean="0">
                <a:solidFill>
                  <a:srgbClr val="000000"/>
                </a:solidFill>
                <a:latin typeface="Arial - 16"/>
              </a:rPr>
              <a:t>Treaty of Versailles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9100" y="1930400"/>
            <a:ext cx="265678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What territory did they lose?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2120900"/>
            <a:ext cx="309750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What were they made to accept?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1200" y="3810000"/>
            <a:ext cx="2611527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What military did they lose?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19431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Arial - 16"/>
              </a:rPr>
              <a:t>What compensation did they pay and what would it pay for?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" y="5753100"/>
            <a:ext cx="2785364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Why did Germany oppose it?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7600" y="5791200"/>
            <a:ext cx="2679294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Why did Germany accept it?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100" y="6692900"/>
            <a:ext cx="9728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b="1" smtClean="0">
                <a:solidFill>
                  <a:srgbClr val="000000"/>
                </a:solidFill>
                <a:latin typeface="Arial - 16"/>
              </a:rPr>
              <a:t>Extension</a:t>
            </a:r>
            <a:r>
              <a:rPr lang="en-US" sz="1200" smtClean="0">
                <a:solidFill>
                  <a:srgbClr val="000000"/>
                </a:solidFill>
                <a:latin typeface="Arial - 16"/>
              </a:rPr>
              <a:t> - With all these punishments forced on Germany, what problems might occur in the future?  Can you think of any events to prove your ideas?</a:t>
            </a:r>
            <a:endParaRPr lang="en-GB" sz="1200">
              <a:solidFill>
                <a:srgbClr val="000000"/>
              </a:solidFill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val="79814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127000"/>
            <a:ext cx="4159783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400" smtClean="0">
                <a:solidFill>
                  <a:srgbClr val="000000"/>
                </a:solidFill>
                <a:latin typeface="Arial - 86"/>
              </a:rPr>
              <a:t>Plenary </a:t>
            </a:r>
            <a:endParaRPr lang="en-GB" sz="6400">
              <a:solidFill>
                <a:srgbClr val="000000"/>
              </a:solidFill>
              <a:latin typeface="Arial - 8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981200"/>
            <a:ext cx="8567293" cy="8771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Using the module booklet from the first lesson, </a:t>
            </a:r>
          </a:p>
          <a:p>
            <a:endParaRPr lang="en-GB" sz="1700" smtClean="0">
              <a:solidFill>
                <a:srgbClr val="000000"/>
              </a:solidFill>
              <a:latin typeface="Arial - 23"/>
            </a:endParaRPr>
          </a:p>
          <a:p>
            <a:r>
              <a:rPr lang="en-GB" sz="1700" smtClean="0">
                <a:solidFill>
                  <a:srgbClr val="000000"/>
                </a:solidFill>
                <a:latin typeface="Arial - 23"/>
              </a:rPr>
              <a:t>complete the module review.</a:t>
            </a:r>
            <a:endParaRPr lang="en-GB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00" y="4064000"/>
            <a:ext cx="8399018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Times New Roman - 15"/>
              </a:rPr>
              <a:t>What has been the most interesting aspect of this module for you?</a:t>
            </a:r>
          </a:p>
          <a:p>
            <a:endParaRPr lang="en-GB" sz="1100" smtClean="0">
              <a:solidFill>
                <a:srgbClr val="000000"/>
              </a:solidFill>
              <a:latin typeface="Times New Roman - 15"/>
            </a:endParaRPr>
          </a:p>
          <a:p>
            <a:endParaRPr lang="en-GB" sz="1100" smtClean="0">
              <a:solidFill>
                <a:srgbClr val="000000"/>
              </a:solidFill>
              <a:latin typeface="Times New Roman - 15"/>
            </a:endParaRPr>
          </a:p>
          <a:p>
            <a:endParaRPr lang="en-GB" sz="1100" smtClean="0">
              <a:solidFill>
                <a:srgbClr val="000000"/>
              </a:solidFill>
              <a:latin typeface="Times New Roman - 15"/>
            </a:endParaRPr>
          </a:p>
          <a:p>
            <a:r>
              <a:rPr lang="en-US" sz="1100" smtClean="0">
                <a:solidFill>
                  <a:srgbClr val="000000"/>
                </a:solidFill>
                <a:latin typeface="Times New Roman - 15"/>
              </a:rPr>
              <a:t>Look back through your work, write down 2 ways in which you can improve in the next History module.</a:t>
            </a:r>
            <a:endParaRPr lang="en-GB" sz="1100">
              <a:solidFill>
                <a:srgbClr val="000000"/>
              </a:solidFill>
              <a:latin typeface="Times New Roman - 15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627507" y="3901821"/>
            <a:ext cx="191008" cy="333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576707" y="4854321"/>
            <a:ext cx="191008" cy="333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200">
            <a:off x="4206367" y="397637"/>
            <a:ext cx="410718" cy="6336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896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9677400" cy="404681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600" smtClean="0">
                <a:solidFill>
                  <a:srgbClr val="000000"/>
                </a:solidFill>
                <a:latin typeface="Arial - 35"/>
              </a:rPr>
              <a:t>Module review:</a:t>
            </a:r>
          </a:p>
          <a:p>
            <a:endParaRPr lang="en-GB" sz="2600" smtClean="0">
              <a:solidFill>
                <a:srgbClr val="000000"/>
              </a:solidFill>
              <a:latin typeface="Arial - 35"/>
            </a:endParaRPr>
          </a:p>
          <a:p>
            <a:endParaRPr lang="en-GB" sz="2600" smtClean="0">
              <a:solidFill>
                <a:srgbClr val="000000"/>
              </a:solidFill>
              <a:latin typeface="Arial - 35"/>
            </a:endParaRPr>
          </a:p>
          <a:p>
            <a:endParaRPr lang="en-GB" sz="2600" smtClean="0">
              <a:solidFill>
                <a:srgbClr val="000000"/>
              </a:solidFill>
              <a:latin typeface="Arial - 35"/>
            </a:endParaRPr>
          </a:p>
          <a:p>
            <a:endParaRPr lang="en-GB" sz="2600" smtClean="0">
              <a:solidFill>
                <a:srgbClr val="000000"/>
              </a:solidFill>
              <a:latin typeface="Arial - 35"/>
            </a:endParaRPr>
          </a:p>
          <a:p>
            <a:endParaRPr lang="en-GB" sz="2600" smtClean="0">
              <a:solidFill>
                <a:srgbClr val="000000"/>
              </a:solidFill>
              <a:latin typeface="Arial - 35"/>
            </a:endParaRPr>
          </a:p>
          <a:p>
            <a:pPr algn="ctr"/>
            <a:r>
              <a:rPr lang="en-US" sz="2600" smtClean="0">
                <a:solidFill>
                  <a:srgbClr val="000000"/>
                </a:solidFill>
                <a:latin typeface="Arial - 35"/>
              </a:rPr>
              <a:t>1. Wha</a:t>
            </a:r>
            <a:r>
              <a:rPr lang="en-US" sz="1700" smtClean="0">
                <a:solidFill>
                  <a:srgbClr val="000000"/>
                </a:solidFill>
                <a:latin typeface="Arial - 23"/>
              </a:rPr>
              <a:t>t have you most enjoyed learning about this module?</a:t>
            </a:r>
          </a:p>
          <a:p>
            <a:pPr algn="ctr"/>
            <a:endParaRPr lang="en-GB" sz="1700" smtClean="0">
              <a:solidFill>
                <a:srgbClr val="000000"/>
              </a:solidFill>
              <a:latin typeface="Arial - 23"/>
            </a:endParaRPr>
          </a:p>
          <a:p>
            <a:pPr algn="ctr"/>
            <a:r>
              <a:rPr lang="en-US" sz="1700" smtClean="0">
                <a:solidFill>
                  <a:srgbClr val="000000"/>
                </a:solidFill>
                <a:latin typeface="Arial - 23"/>
              </a:rPr>
              <a:t>2. Which activity have you most enjoyed doing?</a:t>
            </a:r>
          </a:p>
          <a:p>
            <a:pPr algn="ctr"/>
            <a:endParaRPr lang="en-GB" sz="1700" smtClean="0">
              <a:solidFill>
                <a:srgbClr val="000000"/>
              </a:solidFill>
              <a:latin typeface="Arial - 23"/>
            </a:endParaRPr>
          </a:p>
          <a:p>
            <a:pPr algn="ctr"/>
            <a:r>
              <a:rPr lang="en-US" sz="1700" smtClean="0">
                <a:solidFill>
                  <a:srgbClr val="000000"/>
                </a:solidFill>
                <a:latin typeface="Arial - 23"/>
              </a:rPr>
              <a:t>3. How do you think you can improve in your next module?</a:t>
            </a:r>
            <a:endParaRPr lang="en-GB" sz="1700">
              <a:solidFill>
                <a:srgbClr val="000000"/>
              </a:solidFill>
              <a:latin typeface="Arial - 23"/>
            </a:endParaRPr>
          </a:p>
        </p:txBody>
      </p:sp>
    </p:spTree>
    <p:extLst>
      <p:ext uri="{BB962C8B-B14F-4D97-AF65-F5344CB8AC3E}">
        <p14:creationId xmlns:p14="http://schemas.microsoft.com/office/powerpoint/2010/main" val="3684102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Custom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33" baseType="lpstr">
      <vt:lpstr>Arial - 20</vt:lpstr>
      <vt:lpstr>Arial</vt:lpstr>
      <vt:lpstr>Calibri Light</vt:lpstr>
      <vt:lpstr>Calibri - 19</vt:lpstr>
      <vt:lpstr>Arial - 21</vt:lpstr>
      <vt:lpstr>Arial - 36</vt:lpstr>
      <vt:lpstr>Arial - 15</vt:lpstr>
      <vt:lpstr>Arial - 23</vt:lpstr>
      <vt:lpstr>Arial - 16</vt:lpstr>
      <vt:lpstr>Comic Sans MS - 15</vt:lpstr>
      <vt:lpstr>Arial - 86</vt:lpstr>
      <vt:lpstr>Times New Roman - 15</vt:lpstr>
      <vt:lpstr>Calibri</vt:lpstr>
      <vt:lpstr>Arial - 48</vt:lpstr>
      <vt:lpstr>Comic Sans MS - 23</vt:lpstr>
      <vt:lpstr>Calibri - 15</vt:lpstr>
      <vt:lpstr>Arial - 35</vt:lpstr>
      <vt:lpstr>Calibri - 40</vt:lpstr>
      <vt:lpstr>Calibri - 31</vt:lpstr>
      <vt:lpstr>Calibri - 16</vt:lpstr>
      <vt:lpstr>Arial - 57</vt:lpstr>
      <vt:lpstr>Arial - 19</vt:lpstr>
      <vt:lpstr>Times New Roman - 36</vt:lpstr>
      <vt:lpstr>Calibri - 25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 Hale</dc:creator>
  <cp:lastModifiedBy>Martyn Hale</cp:lastModifiedBy>
  <cp:revision>1</cp:revision>
  <dcterms:created xsi:type="dcterms:W3CDTF">2017-04-21T12:50:34Z</dcterms:created>
  <dcterms:modified xsi:type="dcterms:W3CDTF">2017-04-21T12:50:42Z</dcterms:modified>
</cp:coreProperties>
</file>