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79" r:id="rId2"/>
    <p:sldId id="280" r:id="rId3"/>
    <p:sldId id="282" r:id="rId4"/>
    <p:sldId id="283" r:id="rId5"/>
    <p:sldId id="299" r:id="rId6"/>
    <p:sldId id="287" r:id="rId7"/>
    <p:sldId id="256" r:id="rId8"/>
    <p:sldId id="258" r:id="rId9"/>
    <p:sldId id="259" r:id="rId10"/>
    <p:sldId id="260" r:id="rId11"/>
    <p:sldId id="262" r:id="rId12"/>
    <p:sldId id="261"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88" r:id="rId27"/>
    <p:sldId id="298" r:id="rId28"/>
    <p:sldId id="276"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4" autoAdjust="0"/>
    <p:restoredTop sz="94671"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C2C613-F15D-4DFC-9DC2-25B477D63B43}" type="datetimeFigureOut">
              <a:rPr lang="en-GB" smtClean="0"/>
              <a:t>12/11/2014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6C6BEC-96FA-403C-B3F3-299FACE94620}" type="slidenum">
              <a:rPr lang="en-GB" smtClean="0"/>
              <a:t>‹#›</a:t>
            </a:fld>
            <a:endParaRPr lang="en-GB"/>
          </a:p>
        </p:txBody>
      </p:sp>
    </p:spTree>
    <p:extLst>
      <p:ext uri="{BB962C8B-B14F-4D97-AF65-F5344CB8AC3E}">
        <p14:creationId xmlns:p14="http://schemas.microsoft.com/office/powerpoint/2010/main" val="3545982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A312A40-0D60-4E19-8865-75D90EB2B321}" type="datetimeFigureOut">
              <a:rPr lang="en-GB" smtClean="0"/>
              <a:t>12/11/2014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D46626-36F7-44AF-B95E-1F2F8237C838}" type="slidenum">
              <a:rPr lang="en-GB" smtClean="0"/>
              <a:t>‹#›</a:t>
            </a:fld>
            <a:endParaRPr lang="en-GB"/>
          </a:p>
        </p:txBody>
      </p:sp>
    </p:spTree>
    <p:extLst>
      <p:ext uri="{BB962C8B-B14F-4D97-AF65-F5344CB8AC3E}">
        <p14:creationId xmlns:p14="http://schemas.microsoft.com/office/powerpoint/2010/main" val="4052174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A312A40-0D60-4E19-8865-75D90EB2B321}" type="datetimeFigureOut">
              <a:rPr lang="en-GB" smtClean="0"/>
              <a:t>12/11/2014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D46626-36F7-44AF-B95E-1F2F8237C838}" type="slidenum">
              <a:rPr lang="en-GB" smtClean="0"/>
              <a:t>‹#›</a:t>
            </a:fld>
            <a:endParaRPr lang="en-GB"/>
          </a:p>
        </p:txBody>
      </p:sp>
    </p:spTree>
    <p:extLst>
      <p:ext uri="{BB962C8B-B14F-4D97-AF65-F5344CB8AC3E}">
        <p14:creationId xmlns:p14="http://schemas.microsoft.com/office/powerpoint/2010/main" val="3194115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A312A40-0D60-4E19-8865-75D90EB2B321}" type="datetimeFigureOut">
              <a:rPr lang="en-GB" smtClean="0"/>
              <a:t>12/11/2014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D46626-36F7-44AF-B95E-1F2F8237C838}" type="slidenum">
              <a:rPr lang="en-GB" smtClean="0"/>
              <a:t>‹#›</a:t>
            </a:fld>
            <a:endParaRPr lang="en-GB"/>
          </a:p>
        </p:txBody>
      </p:sp>
    </p:spTree>
    <p:extLst>
      <p:ext uri="{BB962C8B-B14F-4D97-AF65-F5344CB8AC3E}">
        <p14:creationId xmlns:p14="http://schemas.microsoft.com/office/powerpoint/2010/main" val="2144070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47D11D23-B634-4531-A080-49852DAD1714}"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2269019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2"/>
          <p:cNvSpPr>
            <a:spLocks noGrp="1" noChangeArrowheads="1"/>
          </p:cNvSpPr>
          <p:nvPr>
            <p:ph type="dt" sz="half" idx="10"/>
          </p:nvPr>
        </p:nvSpPr>
        <p:spPr>
          <a:ln/>
        </p:spPr>
        <p:txBody>
          <a:bodyPr/>
          <a:lstStyle>
            <a:lvl1pPr>
              <a:defRPr/>
            </a:lvl1pPr>
          </a:lstStyle>
          <a:p>
            <a:pPr>
              <a:defRPr/>
            </a:pPr>
            <a:endParaRPr lang="en-US"/>
          </a:p>
        </p:txBody>
      </p:sp>
      <p:sp>
        <p:nvSpPr>
          <p:cNvPr id="7" name="Rectangle 3"/>
          <p:cNvSpPr>
            <a:spLocks noGrp="1" noChangeArrowheads="1"/>
          </p:cNvSpPr>
          <p:nvPr>
            <p:ph type="sldNum" sz="quarter" idx="11"/>
          </p:nvPr>
        </p:nvSpPr>
        <p:spPr>
          <a:ln/>
        </p:spPr>
        <p:txBody>
          <a:bodyPr/>
          <a:lstStyle>
            <a:lvl1pPr>
              <a:defRPr/>
            </a:lvl1pPr>
          </a:lstStyle>
          <a:p>
            <a:pPr>
              <a:defRPr/>
            </a:pPr>
            <a:fld id="{346BCAC7-4334-47CE-86FE-093965D3A0B9}" type="slidenum">
              <a:rPr lang="en-US"/>
              <a:pPr>
                <a:defRPr/>
              </a:pPr>
              <a:t>‹#›</a:t>
            </a:fld>
            <a:endParaRPr lang="en-US"/>
          </a:p>
        </p:txBody>
      </p:sp>
      <p:sp>
        <p:nvSpPr>
          <p:cNvPr id="8"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2504476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9C40ADE6-A26F-4123-BCAB-E317B3655BAE}" type="slidenum">
              <a:rPr lang="en-US"/>
              <a:pPr>
                <a:defRPr/>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887068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A312A40-0D60-4E19-8865-75D90EB2B321}" type="datetimeFigureOut">
              <a:rPr lang="en-GB" smtClean="0"/>
              <a:t>12/11/2014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D46626-36F7-44AF-B95E-1F2F8237C838}" type="slidenum">
              <a:rPr lang="en-GB" smtClean="0"/>
              <a:t>‹#›</a:t>
            </a:fld>
            <a:endParaRPr lang="en-GB"/>
          </a:p>
        </p:txBody>
      </p:sp>
    </p:spTree>
    <p:extLst>
      <p:ext uri="{BB962C8B-B14F-4D97-AF65-F5344CB8AC3E}">
        <p14:creationId xmlns:p14="http://schemas.microsoft.com/office/powerpoint/2010/main" val="2929123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312A40-0D60-4E19-8865-75D90EB2B321}" type="datetimeFigureOut">
              <a:rPr lang="en-GB" smtClean="0"/>
              <a:t>12/11/2014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D46626-36F7-44AF-B95E-1F2F8237C838}" type="slidenum">
              <a:rPr lang="en-GB" smtClean="0"/>
              <a:t>‹#›</a:t>
            </a:fld>
            <a:endParaRPr lang="en-GB"/>
          </a:p>
        </p:txBody>
      </p:sp>
    </p:spTree>
    <p:extLst>
      <p:ext uri="{BB962C8B-B14F-4D97-AF65-F5344CB8AC3E}">
        <p14:creationId xmlns:p14="http://schemas.microsoft.com/office/powerpoint/2010/main" val="3099870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A312A40-0D60-4E19-8865-75D90EB2B321}" type="datetimeFigureOut">
              <a:rPr lang="en-GB" smtClean="0"/>
              <a:t>12/11/2014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D46626-36F7-44AF-B95E-1F2F8237C838}" type="slidenum">
              <a:rPr lang="en-GB" smtClean="0"/>
              <a:t>‹#›</a:t>
            </a:fld>
            <a:endParaRPr lang="en-GB"/>
          </a:p>
        </p:txBody>
      </p:sp>
    </p:spTree>
    <p:extLst>
      <p:ext uri="{BB962C8B-B14F-4D97-AF65-F5344CB8AC3E}">
        <p14:creationId xmlns:p14="http://schemas.microsoft.com/office/powerpoint/2010/main" val="3076224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A312A40-0D60-4E19-8865-75D90EB2B321}" type="datetimeFigureOut">
              <a:rPr lang="en-GB" smtClean="0"/>
              <a:t>12/11/2014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5D46626-36F7-44AF-B95E-1F2F8237C838}" type="slidenum">
              <a:rPr lang="en-GB" smtClean="0"/>
              <a:t>‹#›</a:t>
            </a:fld>
            <a:endParaRPr lang="en-GB"/>
          </a:p>
        </p:txBody>
      </p:sp>
    </p:spTree>
    <p:extLst>
      <p:ext uri="{BB962C8B-B14F-4D97-AF65-F5344CB8AC3E}">
        <p14:creationId xmlns:p14="http://schemas.microsoft.com/office/powerpoint/2010/main" val="945033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A312A40-0D60-4E19-8865-75D90EB2B321}" type="datetimeFigureOut">
              <a:rPr lang="en-GB" smtClean="0"/>
              <a:t>12/11/2014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5D46626-36F7-44AF-B95E-1F2F8237C838}" type="slidenum">
              <a:rPr lang="en-GB" smtClean="0"/>
              <a:t>‹#›</a:t>
            </a:fld>
            <a:endParaRPr lang="en-GB"/>
          </a:p>
        </p:txBody>
      </p:sp>
    </p:spTree>
    <p:extLst>
      <p:ext uri="{BB962C8B-B14F-4D97-AF65-F5344CB8AC3E}">
        <p14:creationId xmlns:p14="http://schemas.microsoft.com/office/powerpoint/2010/main" val="582613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312A40-0D60-4E19-8865-75D90EB2B321}" type="datetimeFigureOut">
              <a:rPr lang="en-GB" smtClean="0"/>
              <a:t>12/11/2014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5D46626-36F7-44AF-B95E-1F2F8237C838}" type="slidenum">
              <a:rPr lang="en-GB" smtClean="0"/>
              <a:t>‹#›</a:t>
            </a:fld>
            <a:endParaRPr lang="en-GB"/>
          </a:p>
        </p:txBody>
      </p:sp>
    </p:spTree>
    <p:extLst>
      <p:ext uri="{BB962C8B-B14F-4D97-AF65-F5344CB8AC3E}">
        <p14:creationId xmlns:p14="http://schemas.microsoft.com/office/powerpoint/2010/main" val="2669752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312A40-0D60-4E19-8865-75D90EB2B321}" type="datetimeFigureOut">
              <a:rPr lang="en-GB" smtClean="0"/>
              <a:t>12/11/2014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D46626-36F7-44AF-B95E-1F2F8237C838}" type="slidenum">
              <a:rPr lang="en-GB" smtClean="0"/>
              <a:t>‹#›</a:t>
            </a:fld>
            <a:endParaRPr lang="en-GB"/>
          </a:p>
        </p:txBody>
      </p:sp>
    </p:spTree>
    <p:extLst>
      <p:ext uri="{BB962C8B-B14F-4D97-AF65-F5344CB8AC3E}">
        <p14:creationId xmlns:p14="http://schemas.microsoft.com/office/powerpoint/2010/main" val="898423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312A40-0D60-4E19-8865-75D90EB2B321}" type="datetimeFigureOut">
              <a:rPr lang="en-GB" smtClean="0"/>
              <a:t>12/11/2014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D46626-36F7-44AF-B95E-1F2F8237C838}" type="slidenum">
              <a:rPr lang="en-GB" smtClean="0"/>
              <a:t>‹#›</a:t>
            </a:fld>
            <a:endParaRPr lang="en-GB"/>
          </a:p>
        </p:txBody>
      </p:sp>
    </p:spTree>
    <p:extLst>
      <p:ext uri="{BB962C8B-B14F-4D97-AF65-F5344CB8AC3E}">
        <p14:creationId xmlns:p14="http://schemas.microsoft.com/office/powerpoint/2010/main" val="2594825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312A40-0D60-4E19-8865-75D90EB2B321}" type="datetimeFigureOut">
              <a:rPr lang="en-GB" smtClean="0"/>
              <a:t>12/11/2014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D46626-36F7-44AF-B95E-1F2F8237C838}" type="slidenum">
              <a:rPr lang="en-GB" smtClean="0"/>
              <a:t>‹#›</a:t>
            </a:fld>
            <a:endParaRPr lang="en-GB"/>
          </a:p>
        </p:txBody>
      </p:sp>
    </p:spTree>
    <p:extLst>
      <p:ext uri="{BB962C8B-B14F-4D97-AF65-F5344CB8AC3E}">
        <p14:creationId xmlns:p14="http://schemas.microsoft.com/office/powerpoint/2010/main" val="2643285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google.co.uk/url?sa=i&amp;rct=j&amp;q=&amp;esrc=s&amp;frm=1&amp;source=images&amp;cd=&amp;cad=rja&amp;uact=8&amp;docid=UL5b7-SfL6rBZM&amp;tbnid=Wa5j7UiJKwRYzM:&amp;ved=0CAUQjRw&amp;url=http://jdcinnyc.deviantart.com/art/Yet-Another-German-Soldier-WWI-389274689&amp;ei=EqOQU5nJA-mO7AbcoYGYDg&amp;bvm=bv.68235269,d.ZGU&amp;psig=AFQjCNEb2q79xKWLEsqYpseEFQzVQWUv8g&amp;ust=1402074248661194"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www.google.co.uk/url?sa=i&amp;rct=j&amp;q=&amp;esrc=s&amp;frm=1&amp;source=images&amp;cd=&amp;cad=rja&amp;uact=8&amp;docid=NC5MXflxg-4D7M&amp;tbnid=Vlh2oXWZjy_bTM:&amp;ved=0CAUQjRw&amp;url=http://en.wikipedia.org/wiki/List_of_former_German_colonies&amp;ei=laCQU-_cNqev7AbsjoDwAw&amp;bvm=bv.68235269,d.ZGU&amp;psig=AFQjCNGPxUSBoqbCHKLpz-nKdi-05SZjxw&amp;ust=1402071985803573"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co.uk/url?sa=i&amp;rct=j&amp;q=&amp;esrc=s&amp;frm=1&amp;source=images&amp;cd=&amp;cad=rja&amp;uact=8&amp;docid=gGu3EB3wYVdK3M&amp;tbnid=C0QrIdp2xu09_M:&amp;ved=0CAUQjRw&amp;url=http://www.thesun.co.uk/sol/homepage/news/3156135/Germany-pays-back-WW1-debt.html&amp;ei=yqKQU8bZAqLE7AaRsoDoBQ&amp;bvm=bv.68235269,d.ZGU&amp;psig=AFQjCNHL1guKIHs3-cNnFtkkQ6NednTKVQ&amp;ust=1402074174105529"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google.co.uk/url?sa=i&amp;rct=j&amp;q=&amp;esrc=s&amp;frm=1&amp;source=images&amp;cd=&amp;cad=rja&amp;uact=8&amp;docid=pfGnJabTZQHABM&amp;tbnid=cmrnGC-2O86ACM:&amp;ved=0CAUQjRw&amp;url=http://nonsuchhp.blogspot.com/2012/02/who-do-you-think-was-to-blame-for.html&amp;ei=D6WQU8rhA-SV7Abg3IDYBg&amp;bvm=bv.68235269,d.ZGU&amp;psig=AFQjCNHMijPqWe3sBj5Gmr50Y-IqFlk5jA&amp;ust=1402074758501586"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docid=Cvrt0vbmr_e_OM&amp;tbnid=81LN67WTIeurwM:&amp;ved=0CAUQjRw&amp;url=http://funny-pictures.picphotos.net/france-flag-map-french/2/&amp;ei=WL6QU77hC8OYyAT-yIDwDA&amp;bvm=bv.68235269,d.ZWU&amp;psig=AFQjCNHlU3FSSVQ54glwcFy4db1WAQNOmw&amp;ust=1402081103569947" TargetMode="External"/><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13.gif"/></Relationships>
</file>

<file path=ppt/slides/_rels/slide17.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docid=UL5b7-SfL6rBZM&amp;tbnid=Wa5j7UiJKwRYzM:&amp;ved=0CAUQjRw&amp;url=http://jdcinnyc.deviantart.com/art/Yet-Another-German-Soldier-WWI-389274689&amp;ei=EqOQU5nJA-mO7AbcoYGYDg&amp;bvm=bv.68235269,d.ZGU&amp;psig=AFQjCNEb2q79xKWLEsqYpseEFQzVQWUv8g&amp;ust=1402074248661194" TargetMode="External"/><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14.jpeg"/></Relationships>
</file>

<file path=ppt/slides/_rels/slide18.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docid=EmtqI_bDM1O82M&amp;tbnid=7RZBw3p9l6JACM:&amp;ved=0CAUQjRw&amp;url=http://www.canstockphoto.com/images-photos/coal.html&amp;ei=PL2QU-u-OcWhO_nKgdAN&amp;bvm=bv.68235269,d.ZGU&amp;psig=AFQjCNES5gjwLLepeb_nHE7Kvm5du_C-_A&amp;ust=1402080937084634" TargetMode="External"/><Relationship Id="rId2" Type="http://schemas.openxmlformats.org/officeDocument/2006/relationships/image" Target="../media/image8.jpeg"/><Relationship Id="rId1" Type="http://schemas.openxmlformats.org/officeDocument/2006/relationships/slideLayout" Target="../slideLayouts/slideLayout7.xml"/><Relationship Id="rId6" Type="http://schemas.openxmlformats.org/officeDocument/2006/relationships/image" Target="../media/image13.gif"/><Relationship Id="rId5" Type="http://schemas.openxmlformats.org/officeDocument/2006/relationships/hyperlink" Target="http://www.google.co.uk/url?sa=i&amp;rct=j&amp;q=&amp;esrc=s&amp;frm=1&amp;source=images&amp;cd=&amp;cad=rja&amp;uact=8&amp;docid=Cvrt0vbmr_e_OM&amp;tbnid=81LN67WTIeurwM:&amp;ved=0CAUQjRw&amp;url=http://funny-pictures.picphotos.net/france-flag-map-french/2/&amp;ei=WL6QU77hC8OYyAT-yIDwDA&amp;bvm=bv.68235269,d.ZWU&amp;psig=AFQjCNHlU3FSSVQ54glwcFy4db1WAQNOmw&amp;ust=1402081103569947" TargetMode="External"/><Relationship Id="rId4" Type="http://schemas.openxmlformats.org/officeDocument/2006/relationships/image" Target="../media/image15.jpeg"/></Relationships>
</file>

<file path=ppt/slides/_rels/slide19.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docid=jPV3VrQFP-JxRM&amp;tbnid=BSWrQEni69wNWM:&amp;ved=0CAUQjRw&amp;url=http://www.crwflags.com/fotw/flags/pl_tem18.html&amp;ei=w7yQU5muKoGqPL6hgNAO&amp;bvm=bv.68235269,d.ZGU&amp;psig=AFQjCNG7MkZL8pvL6FLUfDsiqLzHwzVIvA&amp;ust=1402080824148861" TargetMode="External"/><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16.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docid=UL5b7-SfL6rBZM&amp;tbnid=Wa5j7UiJKwRYzM:&amp;ved=0CAUQjRw&amp;url=http://jdcinnyc.deviantart.com/art/Yet-Another-German-Soldier-WWI-389274689&amp;ei=EqOQU5nJA-mO7AbcoYGYDg&amp;bvm=bv.68235269,d.ZGU&amp;psig=AFQjCNEb2q79xKWLEsqYpseEFQzVQWUv8g&amp;ust=1402074248661194" TargetMode="External"/><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www.google.co.uk/url?sa=i&amp;rct=j&amp;q=&amp;esrc=s&amp;frm=1&amp;source=images&amp;cd=&amp;cad=rja&amp;uact=8&amp;docid=NC5MXflxg-4D7M&amp;tbnid=Vlh2oXWZjy_bTM:&amp;ved=0CAUQjRw&amp;url=http://en.wikipedia.org/wiki/List_of_former_German_colonies&amp;ei=laCQU-_cNqev7AbsjoDwAw&amp;bvm=bv.68235269,d.ZGU&amp;psig=AFQjCNGPxUSBoqbCHKLpz-nKdi-05SZjxw&amp;ust=1402071985803573" TargetMode="External"/><Relationship Id="rId1" Type="http://schemas.openxmlformats.org/officeDocument/2006/relationships/slideLayout" Target="../slideLayouts/slideLayout7.xml"/><Relationship Id="rId5" Type="http://schemas.openxmlformats.org/officeDocument/2006/relationships/image" Target="../media/image17.gif"/><Relationship Id="rId4" Type="http://schemas.openxmlformats.org/officeDocument/2006/relationships/hyperlink" Target="http://www.google.co.uk/url?sa=i&amp;rct=j&amp;q=&amp;esrc=s&amp;frm=1&amp;source=images&amp;cd=&amp;cad=rja&amp;uact=8&amp;docid=DpfYQuI41hXj-M&amp;tbnid=dSPcHE_-lmJxoM:&amp;ved=0CAUQjRw&amp;url=http://www.crwflags.com/fotw/flags/int-leag.html&amp;ei=R7uQU7H1BsSkyASXgYHgAw&amp;bvm=bv.68235269,d.ZGU&amp;psig=AFQjCNFfalouTxRASxkLhWLizBMNyEbLSQ&amp;ust=1402080413769738"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co.uk/url?sa=i&amp;rct=j&amp;q=&amp;esrc=s&amp;frm=1&amp;source=images&amp;cd=&amp;cad=rja&amp;uact=8&amp;docid=gGu3EB3wYVdK3M&amp;tbnid=C0QrIdp2xu09_M:&amp;ved=0CAUQjRw&amp;url=http://www.thesun.co.uk/sol/homepage/news/3156135/Germany-pays-back-WW1-debt.html&amp;ei=yqKQU8bZAqLE7AaRsoDoBQ&amp;bvm=bv.68235269,d.ZGU&amp;psig=AFQjCNHL1guKIHs3-cNnFtkkQ6NednTKVQ&amp;ust=1402074174105529"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google.co.uk/url?sa=i&amp;rct=j&amp;q=&amp;esrc=s&amp;frm=1&amp;source=images&amp;cd=&amp;cad=rja&amp;uact=8&amp;docid=pfGnJabTZQHABM&amp;tbnid=cmrnGC-2O86ACM:&amp;ved=0CAUQjRw&amp;url=http://nonsuchhp.blogspot.com/2012/02/who-do-you-think-was-to-blame-for.html&amp;ei=D6WQU8rhA-SV7Abg3IDYBg&amp;bvm=bv.68235269,d.ZGU&amp;psig=AFQjCNHMijPqWe3sBj5Gmr50Y-IqFlk5jA&amp;ust=1402074758501586"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8" Type="http://schemas.openxmlformats.org/officeDocument/2006/relationships/image" Target="../media/image15.jpeg"/><Relationship Id="rId13" Type="http://schemas.openxmlformats.org/officeDocument/2006/relationships/image" Target="../media/image19.png"/><Relationship Id="rId3" Type="http://schemas.openxmlformats.org/officeDocument/2006/relationships/hyperlink" Target="http://www.google.co.uk/url?sa=i&amp;rct=j&amp;q=&amp;esrc=s&amp;frm=1&amp;source=images&amp;cd=&amp;cad=rja&amp;uact=8&amp;docid=UL5b7-SfL6rBZM&amp;tbnid=Wa5j7UiJKwRYzM:&amp;ved=0CAUQjRw&amp;url=http://jdcinnyc.deviantart.com/art/Yet-Another-German-Soldier-WWI-389274689&amp;ei=EqOQU5nJA-mO7AbcoYGYDg&amp;bvm=bv.68235269,d.ZGU&amp;psig=AFQjCNEb2q79xKWLEsqYpseEFQzVQWUv8g&amp;ust=1402074248661194" TargetMode="External"/><Relationship Id="rId7" Type="http://schemas.openxmlformats.org/officeDocument/2006/relationships/hyperlink" Target="http://www.google.co.uk/url?sa=i&amp;rct=j&amp;q=&amp;esrc=s&amp;frm=1&amp;source=images&amp;cd=&amp;cad=rja&amp;uact=8&amp;docid=EmtqI_bDM1O82M&amp;tbnid=7RZBw3p9l6JACM:&amp;ved=0CAUQjRw&amp;url=http://www.canstockphoto.com/images-photos/coal.html&amp;ei=PL2QU-u-OcWhO_nKgdAN&amp;bvm=bv.68235269,d.ZGU&amp;psig=AFQjCNES5gjwLLepeb_nHE7Kvm5du_C-_A&amp;ust=1402080937084634" TargetMode="External"/><Relationship Id="rId12" Type="http://schemas.openxmlformats.org/officeDocument/2006/relationships/hyperlink" Target="http://www.google.co.uk/url?sa=i&amp;rct=j&amp;q=&amp;esrc=s&amp;frm=1&amp;source=images&amp;cd=&amp;cad=rja&amp;uact=8&amp;docid=NC5MXflxg-4D7M&amp;tbnid=Vlh2oXWZjy_bTM:&amp;ved=0CAUQjRw&amp;url=http://en.wikipedia.org/wiki/List_of_former_German_colonies&amp;ei=laCQU-_cNqev7AbsjoDwAw&amp;bvm=bv.68235269,d.ZGU&amp;psig=AFQjCNGPxUSBoqbCHKLpz-nKdi-05SZjxw&amp;ust=1402071985803573" TargetMode="External"/><Relationship Id="rId17" Type="http://schemas.openxmlformats.org/officeDocument/2006/relationships/image" Target="../media/image20.png"/><Relationship Id="rId2" Type="http://schemas.openxmlformats.org/officeDocument/2006/relationships/image" Target="../media/image8.jpeg"/><Relationship Id="rId16" Type="http://schemas.openxmlformats.org/officeDocument/2006/relationships/hyperlink" Target="http://www.bbc.co.uk/schools/gcsebitesize/history/mwh/ir1/thetreaty_video.shtml" TargetMode="External"/><Relationship Id="rId1" Type="http://schemas.openxmlformats.org/officeDocument/2006/relationships/slideLayout" Target="../slideLayouts/slideLayout7.xml"/><Relationship Id="rId6" Type="http://schemas.openxmlformats.org/officeDocument/2006/relationships/image" Target="../media/image16.gif"/><Relationship Id="rId11" Type="http://schemas.openxmlformats.org/officeDocument/2006/relationships/image" Target="../media/image14.jpeg"/><Relationship Id="rId5" Type="http://schemas.openxmlformats.org/officeDocument/2006/relationships/hyperlink" Target="http://www.google.co.uk/url?sa=i&amp;rct=j&amp;q=&amp;esrc=s&amp;frm=1&amp;source=images&amp;cd=&amp;cad=rja&amp;uact=8&amp;docid=jPV3VrQFP-JxRM&amp;tbnid=BSWrQEni69wNWM:&amp;ved=0CAUQjRw&amp;url=http://www.crwflags.com/fotw/flags/pl_tem18.html&amp;ei=w7yQU5muKoGqPL6hgNAO&amp;bvm=bv.68235269,d.ZGU&amp;psig=AFQjCNG7MkZL8pvL6FLUfDsiqLzHwzVIvA&amp;ust=1402080824148861" TargetMode="External"/><Relationship Id="rId15" Type="http://schemas.openxmlformats.org/officeDocument/2006/relationships/image" Target="../media/image17.gif"/><Relationship Id="rId10" Type="http://schemas.openxmlformats.org/officeDocument/2006/relationships/image" Target="../media/image13.gif"/><Relationship Id="rId4" Type="http://schemas.openxmlformats.org/officeDocument/2006/relationships/image" Target="../media/image18.jpeg"/><Relationship Id="rId9" Type="http://schemas.openxmlformats.org/officeDocument/2006/relationships/hyperlink" Target="http://www.google.co.uk/url?sa=i&amp;rct=j&amp;q=&amp;esrc=s&amp;frm=1&amp;source=images&amp;cd=&amp;cad=rja&amp;uact=8&amp;docid=Cvrt0vbmr_e_OM&amp;tbnid=81LN67WTIeurwM:&amp;ved=0CAUQjRw&amp;url=http://funny-pictures.picphotos.net/france-flag-map-french/2/&amp;ei=WL6QU77hC8OYyAT-yIDwDA&amp;bvm=bv.68235269,d.ZWU&amp;psig=AFQjCNHlU3FSSVQ54glwcFy4db1WAQNOmw&amp;ust=1402081103569947" TargetMode="External"/><Relationship Id="rId14" Type="http://schemas.openxmlformats.org/officeDocument/2006/relationships/hyperlink" Target="http://www.google.co.uk/url?sa=i&amp;rct=j&amp;q=&amp;esrc=s&amp;frm=1&amp;source=images&amp;cd=&amp;cad=rja&amp;uact=8&amp;docid=DpfYQuI41hXj-M&amp;tbnid=dSPcHE_-lmJxoM:&amp;ved=0CAUQjRw&amp;url=http://www.crwflags.com/fotw/flags/int-leag.html&amp;ei=R7uQU7H1BsSkyASXgYHgAw&amp;bvm=bv.68235269,d.ZGU&amp;psig=AFQjCNFfalouTxRASxkLhWLizBMNyEbLSQ&amp;ust=1402080413769738"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www.bbc.co.uk/schools/gcsebitesize/history/mwh/ir1/opinions_video.shtml" TargetMode="External"/><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www.bbc.co.uk/schools/gcsebitesize/history/mwh/ir1/opinions_video.shtml" TargetMode="External"/><Relationship Id="rId2" Type="http://schemas.openxmlformats.org/officeDocument/2006/relationships/image" Target="../media/image22.jpeg"/><Relationship Id="rId1" Type="http://schemas.openxmlformats.org/officeDocument/2006/relationships/slideLayout" Target="../slideLayouts/slideLayout7.xml"/><Relationship Id="rId4" Type="http://schemas.openxmlformats.org/officeDocument/2006/relationships/image" Target="../media/image20.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offrench.net/photos/gallery-8_photo-644.php" TargetMode="Externa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3.xml"/><Relationship Id="rId5" Type="http://schemas.openxmlformats.org/officeDocument/2006/relationships/hyperlink" Target="http://www.bbc.co.uk/schools/gcsebitesize/history/mwh/ir1/bigthree_video.shtml" TargetMode="Externa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think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4724400"/>
            <a:ext cx="1597025"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AutoShape 3"/>
          <p:cNvSpPr>
            <a:spLocks noChangeArrowheads="1"/>
          </p:cNvSpPr>
          <p:nvPr/>
        </p:nvSpPr>
        <p:spPr bwMode="auto">
          <a:xfrm>
            <a:off x="2051050" y="404813"/>
            <a:ext cx="6408738" cy="4175125"/>
          </a:xfrm>
          <a:prstGeom prst="cloudCallout">
            <a:avLst>
              <a:gd name="adj1" fmla="val -54162"/>
              <a:gd name="adj2" fmla="val 60648"/>
            </a:avLst>
          </a:prstGeom>
          <a:solidFill>
            <a:schemeClr val="accent1"/>
          </a:solidFill>
          <a:ln w="9525">
            <a:solidFill>
              <a:schemeClr val="tx1"/>
            </a:solidFill>
            <a:round/>
            <a:headEnd/>
            <a:tailEnd/>
          </a:ln>
        </p:spPr>
        <p:txBody>
          <a:bodyPr/>
          <a:lstStyle/>
          <a:p>
            <a:pPr algn="ctr"/>
            <a:r>
              <a:rPr lang="en-GB" sz="3600" dirty="0">
                <a:latin typeface="Century Gothic" panose="020B0502020202020204" pitchFamily="34" charset="0"/>
              </a:rPr>
              <a:t>At the end of World War One what problems remained that needed solving?</a:t>
            </a:r>
            <a:endParaRPr lang="en-US" sz="3600" dirty="0">
              <a:latin typeface="Century Gothic" panose="020B0502020202020204" pitchFamily="34" charset="0"/>
            </a:endParaRPr>
          </a:p>
        </p:txBody>
      </p:sp>
    </p:spTree>
    <p:extLst>
      <p:ext uri="{BB962C8B-B14F-4D97-AF65-F5344CB8AC3E}">
        <p14:creationId xmlns:p14="http://schemas.microsoft.com/office/powerpoint/2010/main" val="4461457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treaty of versailles m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5796136" y="116632"/>
            <a:ext cx="3239765" cy="327620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31396" y="116632"/>
            <a:ext cx="5420724" cy="584775"/>
          </a:xfrm>
          <a:prstGeom prst="rect">
            <a:avLst/>
          </a:prstGeom>
          <a:noFill/>
        </p:spPr>
        <p:txBody>
          <a:bodyPr wrap="square" rtlCol="0">
            <a:spAutoFit/>
          </a:bodyPr>
          <a:lstStyle/>
          <a:p>
            <a:r>
              <a:rPr lang="en-GB" sz="3200" dirty="0" smtClean="0">
                <a:latin typeface="Century Gothic" panose="020B0502020202020204" pitchFamily="34" charset="0"/>
              </a:rPr>
              <a:t>Decision Four</a:t>
            </a:r>
            <a:endParaRPr lang="en-GB" sz="3200" dirty="0">
              <a:latin typeface="Century Gothic" panose="020B0502020202020204" pitchFamily="34" charset="0"/>
            </a:endParaRPr>
          </a:p>
        </p:txBody>
      </p:sp>
      <p:sp>
        <p:nvSpPr>
          <p:cNvPr id="8" name="Rectangle 7"/>
          <p:cNvSpPr/>
          <p:nvPr/>
        </p:nvSpPr>
        <p:spPr>
          <a:xfrm>
            <a:off x="107504" y="701407"/>
            <a:ext cx="5544616" cy="2677656"/>
          </a:xfrm>
          <a:prstGeom prst="rect">
            <a:avLst/>
          </a:prstGeom>
        </p:spPr>
        <p:txBody>
          <a:bodyPr wrap="square">
            <a:spAutoFit/>
          </a:bodyPr>
          <a:lstStyle/>
          <a:p>
            <a:r>
              <a:rPr lang="en-GB" sz="2800" dirty="0" smtClean="0">
                <a:effectLst/>
                <a:latin typeface="Century Gothic"/>
                <a:ea typeface="Times New Roman"/>
                <a:cs typeface="Arial"/>
              </a:rPr>
              <a:t>Area D on the map is part of Germany. Most people there are Germans but some are Poles. You want to make the new nation Poland, as strong as possible. Should you …?</a:t>
            </a:r>
            <a:endParaRPr lang="en-GB" sz="2800" dirty="0">
              <a:latin typeface="Century Gothic" panose="020B0502020202020204" pitchFamily="34" charset="0"/>
            </a:endParaRPr>
          </a:p>
        </p:txBody>
      </p:sp>
      <p:sp>
        <p:nvSpPr>
          <p:cNvPr id="9" name="Rectangle 8"/>
          <p:cNvSpPr/>
          <p:nvPr/>
        </p:nvSpPr>
        <p:spPr>
          <a:xfrm>
            <a:off x="309496" y="3717032"/>
            <a:ext cx="8366393" cy="954107"/>
          </a:xfrm>
          <a:prstGeom prst="rect">
            <a:avLst/>
          </a:prstGeom>
        </p:spPr>
        <p:txBody>
          <a:bodyPr wrap="none">
            <a:spAutoFit/>
          </a:bodyPr>
          <a:lstStyle/>
          <a:p>
            <a:pPr marL="514350" indent="-514350">
              <a:buAutoNum type="alphaLcParenR"/>
            </a:pPr>
            <a:r>
              <a:rPr lang="en-GB" sz="2800" dirty="0" smtClean="0">
                <a:latin typeface="Century Gothic" panose="020B0502020202020204" pitchFamily="34" charset="0"/>
              </a:rPr>
              <a:t>give this land to Poland (the Polish Corridor) </a:t>
            </a:r>
          </a:p>
          <a:p>
            <a:r>
              <a:rPr lang="en-GB" sz="2800" dirty="0" smtClean="0">
                <a:latin typeface="Century Gothic" panose="020B0502020202020204" pitchFamily="34" charset="0"/>
              </a:rPr>
              <a:t>     and split Germany in two</a:t>
            </a:r>
            <a:endParaRPr lang="en-GB" sz="2800" dirty="0">
              <a:latin typeface="Century Gothic" panose="020B0502020202020204" pitchFamily="34" charset="0"/>
            </a:endParaRPr>
          </a:p>
        </p:txBody>
      </p:sp>
      <p:sp>
        <p:nvSpPr>
          <p:cNvPr id="10" name="Rectangle 9"/>
          <p:cNvSpPr/>
          <p:nvPr/>
        </p:nvSpPr>
        <p:spPr>
          <a:xfrm>
            <a:off x="344457" y="4671139"/>
            <a:ext cx="4222631" cy="523220"/>
          </a:xfrm>
          <a:prstGeom prst="rect">
            <a:avLst/>
          </a:prstGeom>
        </p:spPr>
        <p:txBody>
          <a:bodyPr wrap="none">
            <a:spAutoFit/>
          </a:bodyPr>
          <a:lstStyle/>
          <a:p>
            <a:r>
              <a:rPr lang="en-GB" sz="2800" dirty="0" smtClean="0">
                <a:latin typeface="Century Gothic" panose="020B0502020202020204" pitchFamily="34" charset="0"/>
              </a:rPr>
              <a:t>b) </a:t>
            </a:r>
            <a:r>
              <a:rPr lang="en-GB" sz="2800" dirty="0" smtClean="0">
                <a:effectLst/>
                <a:latin typeface="Century Gothic"/>
                <a:ea typeface="Times New Roman"/>
                <a:cs typeface="Arial"/>
              </a:rPr>
              <a:t>let Germany keep it </a:t>
            </a:r>
            <a:endParaRPr lang="en-GB" sz="2800" dirty="0">
              <a:latin typeface="Century Gothic" panose="020B0502020202020204" pitchFamily="34" charset="0"/>
            </a:endParaRPr>
          </a:p>
        </p:txBody>
      </p:sp>
      <p:sp>
        <p:nvSpPr>
          <p:cNvPr id="12" name="Rectangle 11"/>
          <p:cNvSpPr/>
          <p:nvPr/>
        </p:nvSpPr>
        <p:spPr>
          <a:xfrm>
            <a:off x="344457" y="5283201"/>
            <a:ext cx="7043916" cy="523220"/>
          </a:xfrm>
          <a:prstGeom prst="rect">
            <a:avLst/>
          </a:prstGeom>
        </p:spPr>
        <p:txBody>
          <a:bodyPr wrap="none">
            <a:spAutoFit/>
          </a:bodyPr>
          <a:lstStyle/>
          <a:p>
            <a:pPr>
              <a:spcAft>
                <a:spcPts val="0"/>
              </a:spcAft>
            </a:pPr>
            <a:r>
              <a:rPr lang="en-GB" sz="2800" dirty="0" smtClean="0">
                <a:latin typeface="Century Gothic" panose="020B0502020202020204" pitchFamily="34" charset="0"/>
              </a:rPr>
              <a:t>c) </a:t>
            </a:r>
            <a:r>
              <a:rPr lang="en-GB" sz="2800" dirty="0" smtClean="0">
                <a:effectLst/>
                <a:latin typeface="Century Gothic"/>
                <a:ea typeface="Times New Roman"/>
              </a:rPr>
              <a:t>let it be run by the </a:t>
            </a:r>
            <a:r>
              <a:rPr lang="en-GB" sz="2800" b="1" dirty="0" smtClean="0">
                <a:effectLst/>
                <a:latin typeface="Century Gothic"/>
                <a:ea typeface="Times New Roman"/>
              </a:rPr>
              <a:t>League of Nations</a:t>
            </a:r>
            <a:endParaRPr lang="en-GB" sz="2800" dirty="0">
              <a:effectLst/>
              <a:latin typeface="Arial"/>
              <a:ea typeface="Times New Roman"/>
            </a:endParaRPr>
          </a:p>
        </p:txBody>
      </p:sp>
      <p:sp>
        <p:nvSpPr>
          <p:cNvPr id="11" name="Right Arrow 10"/>
          <p:cNvSpPr/>
          <p:nvPr/>
        </p:nvSpPr>
        <p:spPr>
          <a:xfrm rot="472042">
            <a:off x="5322489" y="1275651"/>
            <a:ext cx="2575384" cy="45719"/>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99922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000" fill="hold"/>
                                        <p:tgtEl>
                                          <p:spTgt spid="8"/>
                                        </p:tgtEl>
                                        <p:attrNameLst>
                                          <p:attrName>ppt_x</p:attrName>
                                        </p:attrNameLst>
                                      </p:cBhvr>
                                      <p:tavLst>
                                        <p:tav tm="0">
                                          <p:val>
                                            <p:strVal val="0-#ppt_w/2"/>
                                          </p:val>
                                        </p:tav>
                                        <p:tav tm="100000">
                                          <p:val>
                                            <p:strVal val="#ppt_x"/>
                                          </p:val>
                                        </p:tav>
                                      </p:tavLst>
                                    </p:anim>
                                    <p:anim calcmode="lin" valueType="num">
                                      <p:cBhvr additive="base">
                                        <p:cTn id="8" dur="20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2" presetClass="entr" presetSubtype="8"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1500" fill="hold"/>
                                        <p:tgtEl>
                                          <p:spTgt spid="9"/>
                                        </p:tgtEl>
                                        <p:attrNameLst>
                                          <p:attrName>ppt_x</p:attrName>
                                        </p:attrNameLst>
                                      </p:cBhvr>
                                      <p:tavLst>
                                        <p:tav tm="0">
                                          <p:val>
                                            <p:strVal val="0-#ppt_w/2"/>
                                          </p:val>
                                        </p:tav>
                                        <p:tav tm="100000">
                                          <p:val>
                                            <p:strVal val="#ppt_x"/>
                                          </p:val>
                                        </p:tav>
                                      </p:tavLst>
                                    </p:anim>
                                    <p:anim calcmode="lin" valueType="num">
                                      <p:cBhvr additive="base">
                                        <p:cTn id="18" dur="1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1500" fill="hold"/>
                                        <p:tgtEl>
                                          <p:spTgt spid="10"/>
                                        </p:tgtEl>
                                        <p:attrNameLst>
                                          <p:attrName>ppt_x</p:attrName>
                                        </p:attrNameLst>
                                      </p:cBhvr>
                                      <p:tavLst>
                                        <p:tav tm="0">
                                          <p:val>
                                            <p:strVal val="0-#ppt_w/2"/>
                                          </p:val>
                                        </p:tav>
                                        <p:tav tm="100000">
                                          <p:val>
                                            <p:strVal val="#ppt_x"/>
                                          </p:val>
                                        </p:tav>
                                      </p:tavLst>
                                    </p:anim>
                                    <p:anim calcmode="lin" valueType="num">
                                      <p:cBhvr additive="base">
                                        <p:cTn id="24" dur="1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1500" fill="hold"/>
                                        <p:tgtEl>
                                          <p:spTgt spid="12"/>
                                        </p:tgtEl>
                                        <p:attrNameLst>
                                          <p:attrName>ppt_x</p:attrName>
                                        </p:attrNameLst>
                                      </p:cBhvr>
                                      <p:tavLst>
                                        <p:tav tm="0">
                                          <p:val>
                                            <p:strVal val="0-#ppt_w/2"/>
                                          </p:val>
                                        </p:tav>
                                        <p:tav tm="100000">
                                          <p:val>
                                            <p:strVal val="#ppt_x"/>
                                          </p:val>
                                        </p:tav>
                                      </p:tavLst>
                                    </p:anim>
                                    <p:anim calcmode="lin" valueType="num">
                                      <p:cBhvr additive="base">
                                        <p:cTn id="30" dur="1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2" grpId="0"/>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treaty of versailles m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5796136" y="116632"/>
            <a:ext cx="3239765" cy="327620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31396" y="116632"/>
            <a:ext cx="5420724" cy="584775"/>
          </a:xfrm>
          <a:prstGeom prst="rect">
            <a:avLst/>
          </a:prstGeom>
          <a:noFill/>
        </p:spPr>
        <p:txBody>
          <a:bodyPr wrap="square" rtlCol="0">
            <a:spAutoFit/>
          </a:bodyPr>
          <a:lstStyle/>
          <a:p>
            <a:r>
              <a:rPr lang="en-GB" sz="3200" dirty="0" smtClean="0">
                <a:latin typeface="Century Gothic" panose="020B0502020202020204" pitchFamily="34" charset="0"/>
              </a:rPr>
              <a:t>Decision Five</a:t>
            </a:r>
            <a:endParaRPr lang="en-GB" sz="3200" dirty="0">
              <a:latin typeface="Century Gothic" panose="020B0502020202020204" pitchFamily="34" charset="0"/>
            </a:endParaRPr>
          </a:p>
        </p:txBody>
      </p:sp>
      <p:sp>
        <p:nvSpPr>
          <p:cNvPr id="8" name="Rectangle 7"/>
          <p:cNvSpPr/>
          <p:nvPr/>
        </p:nvSpPr>
        <p:spPr>
          <a:xfrm>
            <a:off x="107504" y="701407"/>
            <a:ext cx="5544616" cy="2246769"/>
          </a:xfrm>
          <a:prstGeom prst="rect">
            <a:avLst/>
          </a:prstGeom>
        </p:spPr>
        <p:txBody>
          <a:bodyPr wrap="square">
            <a:spAutoFit/>
          </a:bodyPr>
          <a:lstStyle/>
          <a:p>
            <a:r>
              <a:rPr lang="en-GB" sz="2800" dirty="0" smtClean="0">
                <a:effectLst/>
                <a:latin typeface="Century Gothic"/>
                <a:ea typeface="Times New Roman"/>
                <a:cs typeface="Arial"/>
              </a:rPr>
              <a:t>You guess that Germany and Austria may want to join to become one country. They share the same language and culture. Should you … ?</a:t>
            </a:r>
            <a:endParaRPr lang="en-GB" sz="2800" dirty="0">
              <a:latin typeface="Century Gothic" panose="020B0502020202020204" pitchFamily="34" charset="0"/>
            </a:endParaRPr>
          </a:p>
        </p:txBody>
      </p:sp>
      <p:sp>
        <p:nvSpPr>
          <p:cNvPr id="9" name="Rectangle 8"/>
          <p:cNvSpPr/>
          <p:nvPr/>
        </p:nvSpPr>
        <p:spPr>
          <a:xfrm>
            <a:off x="309496" y="3717032"/>
            <a:ext cx="6377067" cy="523220"/>
          </a:xfrm>
          <a:prstGeom prst="rect">
            <a:avLst/>
          </a:prstGeom>
        </p:spPr>
        <p:txBody>
          <a:bodyPr wrap="none">
            <a:spAutoFit/>
          </a:bodyPr>
          <a:lstStyle/>
          <a:p>
            <a:pPr marL="514350" indent="-514350">
              <a:buAutoNum type="alphaLcParenR"/>
            </a:pPr>
            <a:r>
              <a:rPr lang="en-GB" sz="2800" dirty="0" smtClean="0">
                <a:latin typeface="Century Gothic" panose="020B0502020202020204" pitchFamily="34" charset="0"/>
              </a:rPr>
              <a:t>forbid them to join as one nation</a:t>
            </a:r>
            <a:endParaRPr lang="en-GB" sz="2800" dirty="0">
              <a:latin typeface="Century Gothic" panose="020B0502020202020204" pitchFamily="34" charset="0"/>
            </a:endParaRPr>
          </a:p>
        </p:txBody>
      </p:sp>
      <p:sp>
        <p:nvSpPr>
          <p:cNvPr id="10" name="Rectangle 9"/>
          <p:cNvSpPr/>
          <p:nvPr/>
        </p:nvSpPr>
        <p:spPr>
          <a:xfrm>
            <a:off x="300159" y="4409529"/>
            <a:ext cx="6240811" cy="523220"/>
          </a:xfrm>
          <a:prstGeom prst="rect">
            <a:avLst/>
          </a:prstGeom>
        </p:spPr>
        <p:txBody>
          <a:bodyPr wrap="none">
            <a:spAutoFit/>
          </a:bodyPr>
          <a:lstStyle/>
          <a:p>
            <a:r>
              <a:rPr lang="en-GB" sz="2800" dirty="0" smtClean="0">
                <a:latin typeface="Century Gothic" panose="020B0502020202020204" pitchFamily="34" charset="0"/>
              </a:rPr>
              <a:t>b</a:t>
            </a:r>
            <a:r>
              <a:rPr lang="en-GB" sz="2800" smtClean="0">
                <a:latin typeface="Century Gothic" panose="020B0502020202020204" pitchFamily="34" charset="0"/>
              </a:rPr>
              <a:t>) </a:t>
            </a:r>
            <a:r>
              <a:rPr lang="en-GB" sz="2800" smtClean="0">
                <a:effectLst/>
                <a:latin typeface="Century Gothic"/>
                <a:ea typeface="Times New Roman"/>
                <a:cs typeface="Arial"/>
              </a:rPr>
              <a:t>allow them to join as one nation</a:t>
            </a:r>
            <a:endParaRPr lang="en-GB" sz="2800" dirty="0">
              <a:latin typeface="Century Gothic" panose="020B0502020202020204" pitchFamily="34" charset="0"/>
            </a:endParaRPr>
          </a:p>
        </p:txBody>
      </p:sp>
      <p:sp>
        <p:nvSpPr>
          <p:cNvPr id="11" name="Right Arrow 10"/>
          <p:cNvSpPr/>
          <p:nvPr/>
        </p:nvSpPr>
        <p:spPr>
          <a:xfrm rot="472042">
            <a:off x="4849836" y="2729459"/>
            <a:ext cx="2473508" cy="49664"/>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Left-Right Arrow 1"/>
          <p:cNvSpPr/>
          <p:nvPr/>
        </p:nvSpPr>
        <p:spPr>
          <a:xfrm rot="1755185">
            <a:off x="6955063" y="2525525"/>
            <a:ext cx="720080" cy="6975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16252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000" fill="hold"/>
                                        <p:tgtEl>
                                          <p:spTgt spid="8"/>
                                        </p:tgtEl>
                                        <p:attrNameLst>
                                          <p:attrName>ppt_x</p:attrName>
                                        </p:attrNameLst>
                                      </p:cBhvr>
                                      <p:tavLst>
                                        <p:tav tm="0">
                                          <p:val>
                                            <p:strVal val="0-#ppt_w/2"/>
                                          </p:val>
                                        </p:tav>
                                        <p:tav tm="100000">
                                          <p:val>
                                            <p:strVal val="#ppt_x"/>
                                          </p:val>
                                        </p:tav>
                                      </p:tavLst>
                                    </p:anim>
                                    <p:anim calcmode="lin" valueType="num">
                                      <p:cBhvr additive="base">
                                        <p:cTn id="8" dur="20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2" presetClass="entr" presetSubtype="8"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1500" fill="hold"/>
                                        <p:tgtEl>
                                          <p:spTgt spid="9"/>
                                        </p:tgtEl>
                                        <p:attrNameLst>
                                          <p:attrName>ppt_x</p:attrName>
                                        </p:attrNameLst>
                                      </p:cBhvr>
                                      <p:tavLst>
                                        <p:tav tm="0">
                                          <p:val>
                                            <p:strVal val="0-#ppt_w/2"/>
                                          </p:val>
                                        </p:tav>
                                        <p:tav tm="100000">
                                          <p:val>
                                            <p:strVal val="#ppt_x"/>
                                          </p:val>
                                        </p:tav>
                                      </p:tavLst>
                                    </p:anim>
                                    <p:anim calcmode="lin" valueType="num">
                                      <p:cBhvr additive="base">
                                        <p:cTn id="21" dur="1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additive="base">
                                        <p:cTn id="26" dur="1500" fill="hold"/>
                                        <p:tgtEl>
                                          <p:spTgt spid="10"/>
                                        </p:tgtEl>
                                        <p:attrNameLst>
                                          <p:attrName>ppt_x</p:attrName>
                                        </p:attrNameLst>
                                      </p:cBhvr>
                                      <p:tavLst>
                                        <p:tav tm="0">
                                          <p:val>
                                            <p:strVal val="0-#ppt_w/2"/>
                                          </p:val>
                                        </p:tav>
                                        <p:tav tm="100000">
                                          <p:val>
                                            <p:strVal val="#ppt_x"/>
                                          </p:val>
                                        </p:tav>
                                      </p:tavLst>
                                    </p:anim>
                                    <p:anim calcmode="lin" valueType="num">
                                      <p:cBhvr additive="base">
                                        <p:cTn id="27" dur="1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animBg="1"/>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2" descr="http://th06.deviantart.net/fs70/PRE/i/2013/210/0/1/yet_another_german_soldier__wwi__by_jdcinnyc-d6fri9t.jpg">
            <a:hlinkClick r:id="rId2"/>
          </p:cNvPr>
          <p:cNvPicPr>
            <a:picLocks noChangeAspect="1" noChangeArrowheads="1"/>
          </p:cNvPicPr>
          <p:nvPr/>
        </p:nvPicPr>
        <p:blipFill>
          <a:blip r:embed="rId3" cstate="print">
            <a:clrChange>
              <a:clrFrom>
                <a:srgbClr val="555B41"/>
              </a:clrFrom>
              <a:clrTo>
                <a:srgbClr val="555B41">
                  <a:alpha val="0"/>
                </a:srgbClr>
              </a:clrTo>
            </a:clrChange>
            <a:extLst>
              <a:ext uri="{28A0092B-C50C-407E-A947-70E740481C1C}">
                <a14:useLocalDpi xmlns:a14="http://schemas.microsoft.com/office/drawing/2010/main" val="0"/>
              </a:ext>
            </a:extLst>
          </a:blip>
          <a:srcRect/>
          <a:stretch>
            <a:fillRect/>
          </a:stretch>
        </p:blipFill>
        <p:spPr bwMode="auto">
          <a:xfrm>
            <a:off x="7206327" y="-96650"/>
            <a:ext cx="2736304" cy="3559844"/>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http://th06.deviantart.net/fs70/PRE/i/2013/210/0/1/yet_another_german_soldier__wwi__by_jdcinnyc-d6fri9t.jpg">
            <a:hlinkClick r:id="rId2"/>
          </p:cNvPr>
          <p:cNvPicPr>
            <a:picLocks noChangeAspect="1" noChangeArrowheads="1"/>
          </p:cNvPicPr>
          <p:nvPr/>
        </p:nvPicPr>
        <p:blipFill>
          <a:blip r:embed="rId3" cstate="print">
            <a:clrChange>
              <a:clrFrom>
                <a:srgbClr val="555B41"/>
              </a:clrFrom>
              <a:clrTo>
                <a:srgbClr val="555B41">
                  <a:alpha val="0"/>
                </a:srgbClr>
              </a:clrTo>
            </a:clrChange>
            <a:extLst>
              <a:ext uri="{28A0092B-C50C-407E-A947-70E740481C1C}">
                <a14:useLocalDpi xmlns:a14="http://schemas.microsoft.com/office/drawing/2010/main" val="0"/>
              </a:ext>
            </a:extLst>
          </a:blip>
          <a:srcRect/>
          <a:stretch>
            <a:fillRect/>
          </a:stretch>
        </p:blipFill>
        <p:spPr bwMode="auto">
          <a:xfrm>
            <a:off x="6732240" y="0"/>
            <a:ext cx="2736304" cy="3559844"/>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http://th06.deviantart.net/fs70/PRE/i/2013/210/0/1/yet_another_german_soldier__wwi__by_jdcinnyc-d6fri9t.jpg">
            <a:hlinkClick r:id="rId2"/>
          </p:cNvPr>
          <p:cNvPicPr>
            <a:picLocks noChangeAspect="1" noChangeArrowheads="1"/>
          </p:cNvPicPr>
          <p:nvPr/>
        </p:nvPicPr>
        <p:blipFill>
          <a:blip r:embed="rId3" cstate="print">
            <a:clrChange>
              <a:clrFrom>
                <a:srgbClr val="555B41"/>
              </a:clrFrom>
              <a:clrTo>
                <a:srgbClr val="555B41">
                  <a:alpha val="0"/>
                </a:srgbClr>
              </a:clrTo>
            </a:clrChange>
            <a:extLst>
              <a:ext uri="{28A0092B-C50C-407E-A947-70E740481C1C}">
                <a14:useLocalDpi xmlns:a14="http://schemas.microsoft.com/office/drawing/2010/main" val="0"/>
              </a:ext>
            </a:extLst>
          </a:blip>
          <a:srcRect/>
          <a:stretch>
            <a:fillRect/>
          </a:stretch>
        </p:blipFill>
        <p:spPr bwMode="auto">
          <a:xfrm>
            <a:off x="4947204" y="-96650"/>
            <a:ext cx="2736304" cy="355984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http://th06.deviantart.net/fs70/PRE/i/2013/210/0/1/yet_another_german_soldier__wwi__by_jdcinnyc-d6fri9t.jpg">
            <a:hlinkClick r:id="rId2"/>
          </p:cNvPr>
          <p:cNvPicPr>
            <a:picLocks noChangeAspect="1" noChangeArrowheads="1"/>
          </p:cNvPicPr>
          <p:nvPr/>
        </p:nvPicPr>
        <p:blipFill>
          <a:blip r:embed="rId3" cstate="print">
            <a:clrChange>
              <a:clrFrom>
                <a:srgbClr val="555B41"/>
              </a:clrFrom>
              <a:clrTo>
                <a:srgbClr val="555B41">
                  <a:alpha val="0"/>
                </a:srgbClr>
              </a:clrTo>
            </a:clrChange>
            <a:extLst>
              <a:ext uri="{28A0092B-C50C-407E-A947-70E740481C1C}">
                <a14:useLocalDpi xmlns:a14="http://schemas.microsoft.com/office/drawing/2010/main" val="0"/>
              </a:ext>
            </a:extLst>
          </a:blip>
          <a:srcRect/>
          <a:stretch>
            <a:fillRect/>
          </a:stretch>
        </p:blipFill>
        <p:spPr bwMode="auto">
          <a:xfrm>
            <a:off x="5652120" y="0"/>
            <a:ext cx="2736304" cy="355984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31396" y="116632"/>
            <a:ext cx="5420724" cy="584775"/>
          </a:xfrm>
          <a:prstGeom prst="rect">
            <a:avLst/>
          </a:prstGeom>
          <a:noFill/>
        </p:spPr>
        <p:txBody>
          <a:bodyPr wrap="square" rtlCol="0">
            <a:spAutoFit/>
          </a:bodyPr>
          <a:lstStyle/>
          <a:p>
            <a:r>
              <a:rPr lang="en-GB" sz="3200" dirty="0" smtClean="0">
                <a:latin typeface="Century Gothic" panose="020B0502020202020204" pitchFamily="34" charset="0"/>
              </a:rPr>
              <a:t>Decision Six</a:t>
            </a:r>
            <a:endParaRPr lang="en-GB" sz="3200" dirty="0">
              <a:latin typeface="Century Gothic" panose="020B0502020202020204" pitchFamily="34" charset="0"/>
            </a:endParaRPr>
          </a:p>
        </p:txBody>
      </p:sp>
      <p:sp>
        <p:nvSpPr>
          <p:cNvPr id="8" name="Rectangle 7"/>
          <p:cNvSpPr/>
          <p:nvPr/>
        </p:nvSpPr>
        <p:spPr>
          <a:xfrm>
            <a:off x="107504" y="701407"/>
            <a:ext cx="5544616" cy="523220"/>
          </a:xfrm>
          <a:prstGeom prst="rect">
            <a:avLst/>
          </a:prstGeom>
        </p:spPr>
        <p:txBody>
          <a:bodyPr wrap="square">
            <a:spAutoFit/>
          </a:bodyPr>
          <a:lstStyle/>
          <a:p>
            <a:r>
              <a:rPr lang="en-GB" sz="2800" dirty="0" smtClean="0">
                <a:effectLst/>
                <a:latin typeface="Century Gothic"/>
                <a:ea typeface="Times New Roman"/>
                <a:cs typeface="Arial"/>
              </a:rPr>
              <a:t>Should you … ?</a:t>
            </a:r>
            <a:endParaRPr lang="en-GB" sz="2800" dirty="0">
              <a:latin typeface="Century Gothic" panose="020B0502020202020204" pitchFamily="34" charset="0"/>
            </a:endParaRPr>
          </a:p>
        </p:txBody>
      </p:sp>
      <p:sp>
        <p:nvSpPr>
          <p:cNvPr id="9" name="Rectangle 8"/>
          <p:cNvSpPr/>
          <p:nvPr/>
        </p:nvSpPr>
        <p:spPr>
          <a:xfrm>
            <a:off x="33358" y="2438732"/>
            <a:ext cx="5762778" cy="954107"/>
          </a:xfrm>
          <a:prstGeom prst="rect">
            <a:avLst/>
          </a:prstGeom>
        </p:spPr>
        <p:txBody>
          <a:bodyPr wrap="square">
            <a:spAutoFit/>
          </a:bodyPr>
          <a:lstStyle/>
          <a:p>
            <a:pPr marL="514350" indent="-514350">
              <a:buAutoNum type="alphaLcParenR"/>
            </a:pPr>
            <a:r>
              <a:rPr lang="en-GB" sz="2800" dirty="0" smtClean="0">
                <a:latin typeface="Century Gothic" panose="020B0502020202020204" pitchFamily="34" charset="0"/>
              </a:rPr>
              <a:t>allow Germany to keep a </a:t>
            </a:r>
          </a:p>
          <a:p>
            <a:r>
              <a:rPr lang="en-GB" sz="2800" dirty="0">
                <a:latin typeface="Century Gothic" panose="020B0502020202020204" pitchFamily="34" charset="0"/>
              </a:rPr>
              <a:t> </a:t>
            </a:r>
            <a:r>
              <a:rPr lang="en-GB" sz="2800" dirty="0" smtClean="0">
                <a:latin typeface="Century Gothic" panose="020B0502020202020204" pitchFamily="34" charset="0"/>
              </a:rPr>
              <a:t>    full army, navy and air force</a:t>
            </a:r>
            <a:endParaRPr lang="en-GB" sz="2800" dirty="0">
              <a:latin typeface="Century Gothic" panose="020B0502020202020204" pitchFamily="34" charset="0"/>
            </a:endParaRPr>
          </a:p>
        </p:txBody>
      </p:sp>
      <p:sp>
        <p:nvSpPr>
          <p:cNvPr id="10" name="Rectangle 9"/>
          <p:cNvSpPr/>
          <p:nvPr/>
        </p:nvSpPr>
        <p:spPr>
          <a:xfrm>
            <a:off x="33358" y="3573016"/>
            <a:ext cx="8553945" cy="954107"/>
          </a:xfrm>
          <a:prstGeom prst="rect">
            <a:avLst/>
          </a:prstGeom>
        </p:spPr>
        <p:txBody>
          <a:bodyPr wrap="none">
            <a:spAutoFit/>
          </a:bodyPr>
          <a:lstStyle/>
          <a:p>
            <a:r>
              <a:rPr lang="en-GB" sz="2800" dirty="0" smtClean="0">
                <a:latin typeface="Century Gothic" panose="020B0502020202020204" pitchFamily="34" charset="0"/>
              </a:rPr>
              <a:t>b) </a:t>
            </a:r>
            <a:r>
              <a:rPr lang="en-GB" sz="2800" dirty="0" smtClean="0">
                <a:effectLst/>
                <a:latin typeface="Century Gothic"/>
                <a:ea typeface="Times New Roman"/>
                <a:cs typeface="Arial"/>
              </a:rPr>
              <a:t>order Germany to cut down drastically on all </a:t>
            </a:r>
          </a:p>
          <a:p>
            <a:r>
              <a:rPr lang="en-GB" sz="2800" dirty="0" smtClean="0">
                <a:effectLst/>
                <a:latin typeface="Century Gothic"/>
                <a:ea typeface="Times New Roman"/>
                <a:cs typeface="Arial"/>
              </a:rPr>
              <a:t>     her armed forces</a:t>
            </a:r>
            <a:endParaRPr lang="en-GB" sz="2800" dirty="0">
              <a:latin typeface="Century Gothic" panose="020B0502020202020204" pitchFamily="34" charset="0"/>
            </a:endParaRPr>
          </a:p>
        </p:txBody>
      </p:sp>
      <p:sp>
        <p:nvSpPr>
          <p:cNvPr id="12" name="Rectangle 11"/>
          <p:cNvSpPr/>
          <p:nvPr/>
        </p:nvSpPr>
        <p:spPr>
          <a:xfrm>
            <a:off x="33358" y="4759981"/>
            <a:ext cx="8541121" cy="1384995"/>
          </a:xfrm>
          <a:prstGeom prst="rect">
            <a:avLst/>
          </a:prstGeom>
        </p:spPr>
        <p:txBody>
          <a:bodyPr wrap="none">
            <a:spAutoFit/>
          </a:bodyPr>
          <a:lstStyle/>
          <a:p>
            <a:pPr>
              <a:spcAft>
                <a:spcPts val="0"/>
              </a:spcAft>
            </a:pPr>
            <a:r>
              <a:rPr lang="en-GB" sz="2800" dirty="0" smtClean="0">
                <a:latin typeface="Century Gothic" panose="020B0502020202020204" pitchFamily="34" charset="0"/>
              </a:rPr>
              <a:t>c) </a:t>
            </a:r>
            <a:r>
              <a:rPr lang="en-GB" sz="2800" dirty="0" smtClean="0">
                <a:effectLst/>
                <a:latin typeface="Century Gothic"/>
                <a:ea typeface="Times New Roman"/>
              </a:rPr>
              <a:t>order Germany to cut down drastically on all </a:t>
            </a:r>
          </a:p>
          <a:p>
            <a:pPr>
              <a:spcAft>
                <a:spcPts val="0"/>
              </a:spcAft>
            </a:pPr>
            <a:r>
              <a:rPr lang="en-GB" sz="2800" dirty="0" smtClean="0">
                <a:effectLst/>
                <a:latin typeface="Century Gothic"/>
                <a:ea typeface="Times New Roman"/>
              </a:rPr>
              <a:t>     her armed forces including no </a:t>
            </a:r>
            <a:r>
              <a:rPr lang="en-GB" sz="2800" dirty="0" err="1" smtClean="0">
                <a:effectLst/>
                <a:latin typeface="Century Gothic"/>
                <a:ea typeface="Times New Roman"/>
              </a:rPr>
              <a:t>airforce</a:t>
            </a:r>
            <a:r>
              <a:rPr lang="en-GB" sz="2800" dirty="0" smtClean="0">
                <a:effectLst/>
                <a:latin typeface="Century Gothic"/>
                <a:ea typeface="Times New Roman"/>
              </a:rPr>
              <a:t>  or </a:t>
            </a:r>
          </a:p>
          <a:p>
            <a:pPr>
              <a:spcAft>
                <a:spcPts val="0"/>
              </a:spcAft>
            </a:pPr>
            <a:r>
              <a:rPr lang="en-GB" sz="2800" dirty="0">
                <a:latin typeface="Century Gothic"/>
                <a:ea typeface="Times New Roman"/>
              </a:rPr>
              <a:t> </a:t>
            </a:r>
            <a:r>
              <a:rPr lang="en-GB" sz="2800" dirty="0" smtClean="0">
                <a:latin typeface="Century Gothic"/>
                <a:ea typeface="Times New Roman"/>
              </a:rPr>
              <a:t>    </a:t>
            </a:r>
            <a:r>
              <a:rPr lang="en-GB" sz="2800" dirty="0" smtClean="0">
                <a:effectLst/>
                <a:latin typeface="Century Gothic"/>
                <a:ea typeface="Times New Roman"/>
              </a:rPr>
              <a:t>submarines and a ban on conscription</a:t>
            </a:r>
          </a:p>
        </p:txBody>
      </p:sp>
      <p:pic>
        <p:nvPicPr>
          <p:cNvPr id="4098" name="Picture 2" descr="http://th06.deviantart.net/fs70/PRE/i/2013/210/0/1/yet_another_german_soldier__wwi__by_jdcinnyc-d6fri9t.jpg">
            <a:hlinkClick r:id="rId2"/>
          </p:cNvPr>
          <p:cNvPicPr>
            <a:picLocks noChangeAspect="1" noChangeArrowheads="1"/>
          </p:cNvPicPr>
          <p:nvPr/>
        </p:nvPicPr>
        <p:blipFill>
          <a:blip r:embed="rId3" cstate="print">
            <a:clrChange>
              <a:clrFrom>
                <a:srgbClr val="555B41"/>
              </a:clrFrom>
              <a:clrTo>
                <a:srgbClr val="555B41">
                  <a:alpha val="0"/>
                </a:srgbClr>
              </a:clrTo>
            </a:clrChange>
            <a:extLst>
              <a:ext uri="{28A0092B-C50C-407E-A947-70E740481C1C}">
                <a14:useLocalDpi xmlns:a14="http://schemas.microsoft.com/office/drawing/2010/main" val="0"/>
              </a:ext>
            </a:extLst>
          </a:blip>
          <a:srcRect/>
          <a:stretch>
            <a:fillRect/>
          </a:stretch>
        </p:blipFill>
        <p:spPr bwMode="auto">
          <a:xfrm>
            <a:off x="6228184" y="116632"/>
            <a:ext cx="2736304" cy="35598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8868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000" fill="hold"/>
                                        <p:tgtEl>
                                          <p:spTgt spid="8"/>
                                        </p:tgtEl>
                                        <p:attrNameLst>
                                          <p:attrName>ppt_x</p:attrName>
                                        </p:attrNameLst>
                                      </p:cBhvr>
                                      <p:tavLst>
                                        <p:tav tm="0">
                                          <p:val>
                                            <p:strVal val="0-#ppt_w/2"/>
                                          </p:val>
                                        </p:tav>
                                        <p:tav tm="100000">
                                          <p:val>
                                            <p:strVal val="#ppt_x"/>
                                          </p:val>
                                        </p:tav>
                                      </p:tavLst>
                                    </p:anim>
                                    <p:anim calcmode="lin" valueType="num">
                                      <p:cBhvr additive="base">
                                        <p:cTn id="8" dur="2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1500" fill="hold"/>
                                        <p:tgtEl>
                                          <p:spTgt spid="9"/>
                                        </p:tgtEl>
                                        <p:attrNameLst>
                                          <p:attrName>ppt_x</p:attrName>
                                        </p:attrNameLst>
                                      </p:cBhvr>
                                      <p:tavLst>
                                        <p:tav tm="0">
                                          <p:val>
                                            <p:strVal val="0-#ppt_w/2"/>
                                          </p:val>
                                        </p:tav>
                                        <p:tav tm="100000">
                                          <p:val>
                                            <p:strVal val="#ppt_x"/>
                                          </p:val>
                                        </p:tav>
                                      </p:tavLst>
                                    </p:anim>
                                    <p:anim calcmode="lin" valueType="num">
                                      <p:cBhvr additive="base">
                                        <p:cTn id="14" dur="1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1500" fill="hold"/>
                                        <p:tgtEl>
                                          <p:spTgt spid="10"/>
                                        </p:tgtEl>
                                        <p:attrNameLst>
                                          <p:attrName>ppt_x</p:attrName>
                                        </p:attrNameLst>
                                      </p:cBhvr>
                                      <p:tavLst>
                                        <p:tav tm="0">
                                          <p:val>
                                            <p:strVal val="0-#ppt_w/2"/>
                                          </p:val>
                                        </p:tav>
                                        <p:tav tm="100000">
                                          <p:val>
                                            <p:strVal val="#ppt_x"/>
                                          </p:val>
                                        </p:tav>
                                      </p:tavLst>
                                    </p:anim>
                                    <p:anim calcmode="lin" valueType="num">
                                      <p:cBhvr additive="base">
                                        <p:cTn id="20" dur="1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1500" fill="hold"/>
                                        <p:tgtEl>
                                          <p:spTgt spid="12"/>
                                        </p:tgtEl>
                                        <p:attrNameLst>
                                          <p:attrName>ppt_x</p:attrName>
                                        </p:attrNameLst>
                                      </p:cBhvr>
                                      <p:tavLst>
                                        <p:tav tm="0">
                                          <p:val>
                                            <p:strVal val="0-#ppt_w/2"/>
                                          </p:val>
                                        </p:tav>
                                        <p:tav tm="100000">
                                          <p:val>
                                            <p:strVal val="#ppt_x"/>
                                          </p:val>
                                        </p:tav>
                                      </p:tavLst>
                                    </p:anim>
                                    <p:anim calcmode="lin" valueType="num">
                                      <p:cBhvr additive="base">
                                        <p:cTn id="26" dur="1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1396" y="116632"/>
            <a:ext cx="5420724" cy="584775"/>
          </a:xfrm>
          <a:prstGeom prst="rect">
            <a:avLst/>
          </a:prstGeom>
          <a:noFill/>
        </p:spPr>
        <p:txBody>
          <a:bodyPr wrap="square" rtlCol="0">
            <a:spAutoFit/>
          </a:bodyPr>
          <a:lstStyle/>
          <a:p>
            <a:r>
              <a:rPr lang="en-GB" sz="3200" dirty="0" smtClean="0">
                <a:latin typeface="Century Gothic" panose="020B0502020202020204" pitchFamily="34" charset="0"/>
              </a:rPr>
              <a:t>Decision Seven</a:t>
            </a:r>
            <a:endParaRPr lang="en-GB" sz="3200" dirty="0">
              <a:latin typeface="Century Gothic" panose="020B0502020202020204" pitchFamily="34" charset="0"/>
            </a:endParaRPr>
          </a:p>
        </p:txBody>
      </p:sp>
      <p:sp>
        <p:nvSpPr>
          <p:cNvPr id="8" name="Rectangle 7"/>
          <p:cNvSpPr/>
          <p:nvPr/>
        </p:nvSpPr>
        <p:spPr>
          <a:xfrm>
            <a:off x="107504" y="701407"/>
            <a:ext cx="5544616" cy="523220"/>
          </a:xfrm>
          <a:prstGeom prst="rect">
            <a:avLst/>
          </a:prstGeom>
        </p:spPr>
        <p:txBody>
          <a:bodyPr wrap="square">
            <a:spAutoFit/>
          </a:bodyPr>
          <a:lstStyle/>
          <a:p>
            <a:r>
              <a:rPr lang="en-GB" sz="2800" dirty="0" smtClean="0">
                <a:effectLst/>
                <a:latin typeface="Century Gothic"/>
                <a:ea typeface="Times New Roman"/>
                <a:cs typeface="Arial"/>
              </a:rPr>
              <a:t>Should you … ?</a:t>
            </a:r>
            <a:endParaRPr lang="en-GB" sz="2800" dirty="0">
              <a:latin typeface="Century Gothic" panose="020B0502020202020204" pitchFamily="34" charset="0"/>
            </a:endParaRPr>
          </a:p>
        </p:txBody>
      </p:sp>
      <p:sp>
        <p:nvSpPr>
          <p:cNvPr id="9" name="Rectangle 8"/>
          <p:cNvSpPr/>
          <p:nvPr/>
        </p:nvSpPr>
        <p:spPr>
          <a:xfrm>
            <a:off x="33357" y="2708920"/>
            <a:ext cx="8686993" cy="954107"/>
          </a:xfrm>
          <a:prstGeom prst="rect">
            <a:avLst/>
          </a:prstGeom>
        </p:spPr>
        <p:txBody>
          <a:bodyPr wrap="square">
            <a:spAutoFit/>
          </a:bodyPr>
          <a:lstStyle/>
          <a:p>
            <a:pPr marL="514350" indent="-514350">
              <a:buAutoNum type="alphaLcParenR"/>
            </a:pPr>
            <a:r>
              <a:rPr lang="en-GB" sz="2800" dirty="0" smtClean="0">
                <a:latin typeface="Century Gothic" panose="020B0502020202020204" pitchFamily="34" charset="0"/>
              </a:rPr>
              <a:t>let the League of Nations run Germany’s overseas colonies</a:t>
            </a:r>
            <a:endParaRPr lang="en-GB" sz="2800" dirty="0">
              <a:latin typeface="Century Gothic" panose="020B0502020202020204" pitchFamily="34" charset="0"/>
            </a:endParaRPr>
          </a:p>
        </p:txBody>
      </p:sp>
      <p:sp>
        <p:nvSpPr>
          <p:cNvPr id="10" name="Rectangle 9"/>
          <p:cNvSpPr/>
          <p:nvPr/>
        </p:nvSpPr>
        <p:spPr>
          <a:xfrm>
            <a:off x="30622" y="4096236"/>
            <a:ext cx="8686993" cy="523220"/>
          </a:xfrm>
          <a:prstGeom prst="rect">
            <a:avLst/>
          </a:prstGeom>
        </p:spPr>
        <p:txBody>
          <a:bodyPr wrap="none">
            <a:spAutoFit/>
          </a:bodyPr>
          <a:lstStyle/>
          <a:p>
            <a:r>
              <a:rPr lang="en-GB" sz="2800" dirty="0" smtClean="0">
                <a:latin typeface="Century Gothic" panose="020B0502020202020204" pitchFamily="34" charset="0"/>
              </a:rPr>
              <a:t>b) </a:t>
            </a:r>
            <a:r>
              <a:rPr lang="en-GB" sz="2800" dirty="0" smtClean="0">
                <a:effectLst/>
                <a:latin typeface="Century Gothic"/>
                <a:ea typeface="Times New Roman"/>
                <a:cs typeface="Arial"/>
              </a:rPr>
              <a:t>give Germany’s colonies to Britain and France</a:t>
            </a:r>
            <a:endParaRPr lang="en-GB" sz="2800" dirty="0">
              <a:latin typeface="Century Gothic" panose="020B0502020202020204" pitchFamily="34" charset="0"/>
            </a:endParaRPr>
          </a:p>
        </p:txBody>
      </p:sp>
      <p:sp>
        <p:nvSpPr>
          <p:cNvPr id="12" name="Rectangle 11"/>
          <p:cNvSpPr/>
          <p:nvPr/>
        </p:nvSpPr>
        <p:spPr>
          <a:xfrm>
            <a:off x="51017" y="5085184"/>
            <a:ext cx="7412607" cy="523220"/>
          </a:xfrm>
          <a:prstGeom prst="rect">
            <a:avLst/>
          </a:prstGeom>
        </p:spPr>
        <p:txBody>
          <a:bodyPr wrap="none">
            <a:spAutoFit/>
          </a:bodyPr>
          <a:lstStyle/>
          <a:p>
            <a:pPr>
              <a:spcAft>
                <a:spcPts val="0"/>
              </a:spcAft>
            </a:pPr>
            <a:r>
              <a:rPr lang="en-GB" sz="2800" dirty="0" smtClean="0">
                <a:latin typeface="Century Gothic" panose="020B0502020202020204" pitchFamily="34" charset="0"/>
              </a:rPr>
              <a:t>c) </a:t>
            </a:r>
            <a:r>
              <a:rPr lang="en-GB" sz="2800" dirty="0" smtClean="0">
                <a:effectLst/>
                <a:latin typeface="Century Gothic"/>
                <a:ea typeface="Times New Roman"/>
              </a:rPr>
              <a:t>let Germany keep its oversees colonies</a:t>
            </a:r>
          </a:p>
        </p:txBody>
      </p:sp>
      <p:pic>
        <p:nvPicPr>
          <p:cNvPr id="2050" name="Picture 2" descr="http://upload.wikimedia.org/wikipedia/commons/a/a7/Deutsche_Kolonien.PNG">
            <a:hlinkClick r:id="rId2"/>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54960" y="0"/>
            <a:ext cx="4989040" cy="24387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4222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000" fill="hold"/>
                                        <p:tgtEl>
                                          <p:spTgt spid="8"/>
                                        </p:tgtEl>
                                        <p:attrNameLst>
                                          <p:attrName>ppt_x</p:attrName>
                                        </p:attrNameLst>
                                      </p:cBhvr>
                                      <p:tavLst>
                                        <p:tav tm="0">
                                          <p:val>
                                            <p:strVal val="0-#ppt_w/2"/>
                                          </p:val>
                                        </p:tav>
                                        <p:tav tm="100000">
                                          <p:val>
                                            <p:strVal val="#ppt_x"/>
                                          </p:val>
                                        </p:tav>
                                      </p:tavLst>
                                    </p:anim>
                                    <p:anim calcmode="lin" valueType="num">
                                      <p:cBhvr additive="base">
                                        <p:cTn id="8" dur="2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1500" fill="hold"/>
                                        <p:tgtEl>
                                          <p:spTgt spid="9"/>
                                        </p:tgtEl>
                                        <p:attrNameLst>
                                          <p:attrName>ppt_x</p:attrName>
                                        </p:attrNameLst>
                                      </p:cBhvr>
                                      <p:tavLst>
                                        <p:tav tm="0">
                                          <p:val>
                                            <p:strVal val="0-#ppt_w/2"/>
                                          </p:val>
                                        </p:tav>
                                        <p:tav tm="100000">
                                          <p:val>
                                            <p:strVal val="#ppt_x"/>
                                          </p:val>
                                        </p:tav>
                                      </p:tavLst>
                                    </p:anim>
                                    <p:anim calcmode="lin" valueType="num">
                                      <p:cBhvr additive="base">
                                        <p:cTn id="14" dur="1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1500" fill="hold"/>
                                        <p:tgtEl>
                                          <p:spTgt spid="10"/>
                                        </p:tgtEl>
                                        <p:attrNameLst>
                                          <p:attrName>ppt_x</p:attrName>
                                        </p:attrNameLst>
                                      </p:cBhvr>
                                      <p:tavLst>
                                        <p:tav tm="0">
                                          <p:val>
                                            <p:strVal val="0-#ppt_w/2"/>
                                          </p:val>
                                        </p:tav>
                                        <p:tav tm="100000">
                                          <p:val>
                                            <p:strVal val="#ppt_x"/>
                                          </p:val>
                                        </p:tav>
                                      </p:tavLst>
                                    </p:anim>
                                    <p:anim calcmode="lin" valueType="num">
                                      <p:cBhvr additive="base">
                                        <p:cTn id="20" dur="1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1500" fill="hold"/>
                                        <p:tgtEl>
                                          <p:spTgt spid="12"/>
                                        </p:tgtEl>
                                        <p:attrNameLst>
                                          <p:attrName>ppt_x</p:attrName>
                                        </p:attrNameLst>
                                      </p:cBhvr>
                                      <p:tavLst>
                                        <p:tav tm="0">
                                          <p:val>
                                            <p:strVal val="0-#ppt_w/2"/>
                                          </p:val>
                                        </p:tav>
                                        <p:tav tm="100000">
                                          <p:val>
                                            <p:strVal val="#ppt_x"/>
                                          </p:val>
                                        </p:tav>
                                      </p:tavLst>
                                    </p:anim>
                                    <p:anim calcmode="lin" valueType="num">
                                      <p:cBhvr additive="base">
                                        <p:cTn id="26" dur="1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1396" y="116632"/>
            <a:ext cx="3764540" cy="584775"/>
          </a:xfrm>
          <a:prstGeom prst="rect">
            <a:avLst/>
          </a:prstGeom>
          <a:noFill/>
        </p:spPr>
        <p:txBody>
          <a:bodyPr wrap="square" rtlCol="0">
            <a:spAutoFit/>
          </a:bodyPr>
          <a:lstStyle/>
          <a:p>
            <a:r>
              <a:rPr lang="en-GB" sz="3200" dirty="0" smtClean="0">
                <a:latin typeface="Century Gothic" panose="020B0502020202020204" pitchFamily="34" charset="0"/>
              </a:rPr>
              <a:t>Decision Eight</a:t>
            </a:r>
            <a:endParaRPr lang="en-GB" sz="3200" dirty="0">
              <a:latin typeface="Century Gothic" panose="020B0502020202020204" pitchFamily="34" charset="0"/>
            </a:endParaRPr>
          </a:p>
        </p:txBody>
      </p:sp>
      <p:sp>
        <p:nvSpPr>
          <p:cNvPr id="8" name="Rectangle 7"/>
          <p:cNvSpPr/>
          <p:nvPr/>
        </p:nvSpPr>
        <p:spPr>
          <a:xfrm>
            <a:off x="107504" y="701407"/>
            <a:ext cx="5544616" cy="523220"/>
          </a:xfrm>
          <a:prstGeom prst="rect">
            <a:avLst/>
          </a:prstGeom>
        </p:spPr>
        <p:txBody>
          <a:bodyPr wrap="square">
            <a:spAutoFit/>
          </a:bodyPr>
          <a:lstStyle/>
          <a:p>
            <a:r>
              <a:rPr lang="en-GB" sz="2800" dirty="0" smtClean="0">
                <a:effectLst/>
                <a:latin typeface="Century Gothic"/>
                <a:ea typeface="Times New Roman"/>
                <a:cs typeface="Arial"/>
              </a:rPr>
              <a:t>Should you … ?</a:t>
            </a:r>
            <a:endParaRPr lang="en-GB" sz="2800" dirty="0">
              <a:latin typeface="Century Gothic" panose="020B0502020202020204" pitchFamily="34" charset="0"/>
            </a:endParaRPr>
          </a:p>
        </p:txBody>
      </p:sp>
      <p:sp>
        <p:nvSpPr>
          <p:cNvPr id="9" name="Rectangle 8"/>
          <p:cNvSpPr/>
          <p:nvPr/>
        </p:nvSpPr>
        <p:spPr>
          <a:xfrm>
            <a:off x="0" y="2996952"/>
            <a:ext cx="9144000" cy="954107"/>
          </a:xfrm>
          <a:prstGeom prst="rect">
            <a:avLst/>
          </a:prstGeom>
        </p:spPr>
        <p:txBody>
          <a:bodyPr wrap="square">
            <a:spAutoFit/>
          </a:bodyPr>
          <a:lstStyle/>
          <a:p>
            <a:pPr marL="514350" indent="-514350">
              <a:buAutoNum type="alphaLcParenR"/>
            </a:pPr>
            <a:r>
              <a:rPr lang="en-GB" sz="2800" dirty="0" smtClean="0">
                <a:latin typeface="Century Gothic" panose="020B0502020202020204" pitchFamily="34" charset="0"/>
              </a:rPr>
              <a:t>fine Germany a medium amount of money to pay for the damage done in the war  - £2 Billion</a:t>
            </a:r>
            <a:endParaRPr lang="en-GB" sz="2800" dirty="0">
              <a:latin typeface="Century Gothic" panose="020B0502020202020204" pitchFamily="34" charset="0"/>
            </a:endParaRPr>
          </a:p>
        </p:txBody>
      </p:sp>
      <p:sp>
        <p:nvSpPr>
          <p:cNvPr id="10" name="Rectangle 9"/>
          <p:cNvSpPr/>
          <p:nvPr/>
        </p:nvSpPr>
        <p:spPr>
          <a:xfrm>
            <a:off x="30622" y="4096236"/>
            <a:ext cx="8844088" cy="954107"/>
          </a:xfrm>
          <a:prstGeom prst="rect">
            <a:avLst/>
          </a:prstGeom>
        </p:spPr>
        <p:txBody>
          <a:bodyPr wrap="none">
            <a:spAutoFit/>
          </a:bodyPr>
          <a:lstStyle/>
          <a:p>
            <a:r>
              <a:rPr lang="en-GB" sz="2800" dirty="0" smtClean="0">
                <a:latin typeface="Century Gothic" panose="020B0502020202020204" pitchFamily="34" charset="0"/>
              </a:rPr>
              <a:t>b) </a:t>
            </a:r>
            <a:r>
              <a:rPr lang="en-GB" sz="2800" dirty="0" smtClean="0">
                <a:effectLst/>
                <a:latin typeface="Century Gothic"/>
                <a:ea typeface="Times New Roman"/>
                <a:cs typeface="Arial"/>
              </a:rPr>
              <a:t>fine Germany a large sum of money to pay for </a:t>
            </a:r>
          </a:p>
          <a:p>
            <a:r>
              <a:rPr lang="en-GB" sz="2800" dirty="0">
                <a:latin typeface="Century Gothic"/>
                <a:ea typeface="Times New Roman"/>
                <a:cs typeface="Arial"/>
              </a:rPr>
              <a:t> </a:t>
            </a:r>
            <a:r>
              <a:rPr lang="en-GB" sz="2800" dirty="0" smtClean="0">
                <a:latin typeface="Century Gothic"/>
                <a:ea typeface="Times New Roman"/>
                <a:cs typeface="Arial"/>
              </a:rPr>
              <a:t>    </a:t>
            </a:r>
            <a:r>
              <a:rPr lang="en-GB" sz="2800" dirty="0" smtClean="0">
                <a:effectLst/>
                <a:latin typeface="Century Gothic"/>
                <a:ea typeface="Times New Roman"/>
                <a:cs typeface="Arial"/>
              </a:rPr>
              <a:t>the damage done in the war - £6 Billion</a:t>
            </a:r>
            <a:endParaRPr lang="en-GB" sz="2800" dirty="0">
              <a:latin typeface="Century Gothic" panose="020B0502020202020204" pitchFamily="34" charset="0"/>
            </a:endParaRPr>
          </a:p>
        </p:txBody>
      </p:sp>
      <p:sp>
        <p:nvSpPr>
          <p:cNvPr id="12" name="Rectangle 11"/>
          <p:cNvSpPr/>
          <p:nvPr/>
        </p:nvSpPr>
        <p:spPr>
          <a:xfrm>
            <a:off x="51017" y="5157192"/>
            <a:ext cx="8741496" cy="954107"/>
          </a:xfrm>
          <a:prstGeom prst="rect">
            <a:avLst/>
          </a:prstGeom>
        </p:spPr>
        <p:txBody>
          <a:bodyPr wrap="none">
            <a:spAutoFit/>
          </a:bodyPr>
          <a:lstStyle/>
          <a:p>
            <a:pPr>
              <a:spcAft>
                <a:spcPts val="0"/>
              </a:spcAft>
            </a:pPr>
            <a:r>
              <a:rPr lang="en-GB" sz="2800" dirty="0" smtClean="0">
                <a:latin typeface="Century Gothic" panose="020B0502020202020204" pitchFamily="34" charset="0"/>
              </a:rPr>
              <a:t>c) </a:t>
            </a:r>
            <a:r>
              <a:rPr lang="en-GB" sz="2800" dirty="0" smtClean="0">
                <a:effectLst/>
                <a:latin typeface="Century Gothic"/>
                <a:ea typeface="Times New Roman"/>
              </a:rPr>
              <a:t>fine Germany a massive sum of money to pay </a:t>
            </a:r>
          </a:p>
          <a:p>
            <a:pPr>
              <a:spcAft>
                <a:spcPts val="0"/>
              </a:spcAft>
            </a:pPr>
            <a:r>
              <a:rPr lang="en-GB" sz="2800" dirty="0">
                <a:latin typeface="Century Gothic"/>
                <a:ea typeface="Times New Roman"/>
              </a:rPr>
              <a:t> </a:t>
            </a:r>
            <a:r>
              <a:rPr lang="en-GB" sz="2800" dirty="0" smtClean="0">
                <a:latin typeface="Century Gothic"/>
                <a:ea typeface="Times New Roman"/>
              </a:rPr>
              <a:t>    </a:t>
            </a:r>
            <a:r>
              <a:rPr lang="en-GB" sz="2800" dirty="0" smtClean="0">
                <a:effectLst/>
                <a:latin typeface="Century Gothic"/>
                <a:ea typeface="Times New Roman"/>
              </a:rPr>
              <a:t>for the damage done in the war - £20 Billion</a:t>
            </a:r>
          </a:p>
        </p:txBody>
      </p:sp>
      <p:pic>
        <p:nvPicPr>
          <p:cNvPr id="9218" name="Picture 2" descr="http://img.thesun.co.uk/aidemitlum/archive/01134/reichsmarks-682_1134020a.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8764" y="116632"/>
            <a:ext cx="4632449" cy="27169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3737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000" fill="hold"/>
                                        <p:tgtEl>
                                          <p:spTgt spid="8"/>
                                        </p:tgtEl>
                                        <p:attrNameLst>
                                          <p:attrName>ppt_x</p:attrName>
                                        </p:attrNameLst>
                                      </p:cBhvr>
                                      <p:tavLst>
                                        <p:tav tm="0">
                                          <p:val>
                                            <p:strVal val="0-#ppt_w/2"/>
                                          </p:val>
                                        </p:tav>
                                        <p:tav tm="100000">
                                          <p:val>
                                            <p:strVal val="#ppt_x"/>
                                          </p:val>
                                        </p:tav>
                                      </p:tavLst>
                                    </p:anim>
                                    <p:anim calcmode="lin" valueType="num">
                                      <p:cBhvr additive="base">
                                        <p:cTn id="8" dur="2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1500" fill="hold"/>
                                        <p:tgtEl>
                                          <p:spTgt spid="9"/>
                                        </p:tgtEl>
                                        <p:attrNameLst>
                                          <p:attrName>ppt_x</p:attrName>
                                        </p:attrNameLst>
                                      </p:cBhvr>
                                      <p:tavLst>
                                        <p:tav tm="0">
                                          <p:val>
                                            <p:strVal val="0-#ppt_w/2"/>
                                          </p:val>
                                        </p:tav>
                                        <p:tav tm="100000">
                                          <p:val>
                                            <p:strVal val="#ppt_x"/>
                                          </p:val>
                                        </p:tav>
                                      </p:tavLst>
                                    </p:anim>
                                    <p:anim calcmode="lin" valueType="num">
                                      <p:cBhvr additive="base">
                                        <p:cTn id="14" dur="1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1500" fill="hold"/>
                                        <p:tgtEl>
                                          <p:spTgt spid="10"/>
                                        </p:tgtEl>
                                        <p:attrNameLst>
                                          <p:attrName>ppt_x</p:attrName>
                                        </p:attrNameLst>
                                      </p:cBhvr>
                                      <p:tavLst>
                                        <p:tav tm="0">
                                          <p:val>
                                            <p:strVal val="0-#ppt_w/2"/>
                                          </p:val>
                                        </p:tav>
                                        <p:tav tm="100000">
                                          <p:val>
                                            <p:strVal val="#ppt_x"/>
                                          </p:val>
                                        </p:tav>
                                      </p:tavLst>
                                    </p:anim>
                                    <p:anim calcmode="lin" valueType="num">
                                      <p:cBhvr additive="base">
                                        <p:cTn id="20" dur="1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1500" fill="hold"/>
                                        <p:tgtEl>
                                          <p:spTgt spid="12"/>
                                        </p:tgtEl>
                                        <p:attrNameLst>
                                          <p:attrName>ppt_x</p:attrName>
                                        </p:attrNameLst>
                                      </p:cBhvr>
                                      <p:tavLst>
                                        <p:tav tm="0">
                                          <p:val>
                                            <p:strVal val="0-#ppt_w/2"/>
                                          </p:val>
                                        </p:tav>
                                        <p:tav tm="100000">
                                          <p:val>
                                            <p:strVal val="#ppt_x"/>
                                          </p:val>
                                        </p:tav>
                                      </p:tavLst>
                                    </p:anim>
                                    <p:anim calcmode="lin" valueType="num">
                                      <p:cBhvr additive="base">
                                        <p:cTn id="26" dur="1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1396" y="116632"/>
            <a:ext cx="3764540" cy="584775"/>
          </a:xfrm>
          <a:prstGeom prst="rect">
            <a:avLst/>
          </a:prstGeom>
          <a:noFill/>
        </p:spPr>
        <p:txBody>
          <a:bodyPr wrap="square" rtlCol="0">
            <a:spAutoFit/>
          </a:bodyPr>
          <a:lstStyle/>
          <a:p>
            <a:r>
              <a:rPr lang="en-GB" sz="3200" dirty="0" smtClean="0">
                <a:latin typeface="Century Gothic" panose="020B0502020202020204" pitchFamily="34" charset="0"/>
              </a:rPr>
              <a:t>Decision Nine</a:t>
            </a:r>
            <a:endParaRPr lang="en-GB" sz="3200" dirty="0">
              <a:latin typeface="Century Gothic" panose="020B0502020202020204" pitchFamily="34" charset="0"/>
            </a:endParaRPr>
          </a:p>
        </p:txBody>
      </p:sp>
      <p:sp>
        <p:nvSpPr>
          <p:cNvPr id="8" name="Rectangle 7"/>
          <p:cNvSpPr/>
          <p:nvPr/>
        </p:nvSpPr>
        <p:spPr>
          <a:xfrm>
            <a:off x="107504" y="701407"/>
            <a:ext cx="5544616" cy="523220"/>
          </a:xfrm>
          <a:prstGeom prst="rect">
            <a:avLst/>
          </a:prstGeom>
        </p:spPr>
        <p:txBody>
          <a:bodyPr wrap="square">
            <a:spAutoFit/>
          </a:bodyPr>
          <a:lstStyle/>
          <a:p>
            <a:r>
              <a:rPr lang="en-GB" sz="2800" dirty="0" smtClean="0">
                <a:effectLst/>
                <a:latin typeface="Century Gothic"/>
                <a:ea typeface="Times New Roman"/>
                <a:cs typeface="Arial"/>
              </a:rPr>
              <a:t>Should you … ?</a:t>
            </a:r>
            <a:endParaRPr lang="en-GB" sz="2800" dirty="0">
              <a:latin typeface="Century Gothic" panose="020B0502020202020204" pitchFamily="34" charset="0"/>
            </a:endParaRPr>
          </a:p>
        </p:txBody>
      </p:sp>
      <p:sp>
        <p:nvSpPr>
          <p:cNvPr id="9" name="Rectangle 8"/>
          <p:cNvSpPr/>
          <p:nvPr/>
        </p:nvSpPr>
        <p:spPr>
          <a:xfrm>
            <a:off x="0" y="2996952"/>
            <a:ext cx="9144000" cy="954107"/>
          </a:xfrm>
          <a:prstGeom prst="rect">
            <a:avLst/>
          </a:prstGeom>
        </p:spPr>
        <p:txBody>
          <a:bodyPr wrap="square">
            <a:spAutoFit/>
          </a:bodyPr>
          <a:lstStyle/>
          <a:p>
            <a:pPr marL="514350" indent="-514350">
              <a:buAutoNum type="alphaLcParenR"/>
            </a:pPr>
            <a:r>
              <a:rPr lang="en-GB" sz="2800" dirty="0" smtClean="0">
                <a:latin typeface="Century Gothic" panose="020B0502020202020204" pitchFamily="34" charset="0"/>
              </a:rPr>
              <a:t>leave any mention of guilt or blame for the war out of the treaty</a:t>
            </a:r>
            <a:endParaRPr lang="en-GB" sz="2800" dirty="0">
              <a:latin typeface="Century Gothic" panose="020B0502020202020204" pitchFamily="34" charset="0"/>
            </a:endParaRPr>
          </a:p>
        </p:txBody>
      </p:sp>
      <p:sp>
        <p:nvSpPr>
          <p:cNvPr id="10" name="Rectangle 9"/>
          <p:cNvSpPr/>
          <p:nvPr/>
        </p:nvSpPr>
        <p:spPr>
          <a:xfrm>
            <a:off x="30622" y="4096236"/>
            <a:ext cx="8990591" cy="954107"/>
          </a:xfrm>
          <a:prstGeom prst="rect">
            <a:avLst/>
          </a:prstGeom>
        </p:spPr>
        <p:txBody>
          <a:bodyPr wrap="square">
            <a:spAutoFit/>
          </a:bodyPr>
          <a:lstStyle/>
          <a:p>
            <a:r>
              <a:rPr lang="en-GB" sz="2800" dirty="0" smtClean="0">
                <a:latin typeface="Century Gothic" panose="020B0502020202020204" pitchFamily="34" charset="0"/>
              </a:rPr>
              <a:t>b) </a:t>
            </a:r>
            <a:r>
              <a:rPr lang="en-GB" sz="2800" dirty="0" smtClean="0">
                <a:effectLst/>
                <a:latin typeface="Century Gothic"/>
                <a:ea typeface="Times New Roman"/>
                <a:cs typeface="Arial"/>
              </a:rPr>
              <a:t>Britain, France, Russia, Germany and </a:t>
            </a:r>
          </a:p>
          <a:p>
            <a:r>
              <a:rPr lang="en-GB" sz="2800" dirty="0">
                <a:latin typeface="Century Gothic"/>
                <a:ea typeface="Times New Roman"/>
                <a:cs typeface="Arial"/>
              </a:rPr>
              <a:t> </a:t>
            </a:r>
            <a:r>
              <a:rPr lang="en-GB" sz="2800" dirty="0" smtClean="0">
                <a:latin typeface="Century Gothic"/>
                <a:ea typeface="Times New Roman"/>
                <a:cs typeface="Arial"/>
              </a:rPr>
              <a:t>   </a:t>
            </a:r>
            <a:r>
              <a:rPr lang="en-GB" sz="2800" dirty="0" smtClean="0">
                <a:effectLst/>
                <a:latin typeface="Century Gothic"/>
                <a:ea typeface="Times New Roman"/>
                <a:cs typeface="Arial"/>
              </a:rPr>
              <a:t>Austria-Hungary take equal blame for the war</a:t>
            </a:r>
            <a:endParaRPr lang="en-GB" sz="2800" dirty="0">
              <a:latin typeface="Century Gothic" panose="020B0502020202020204" pitchFamily="34" charset="0"/>
            </a:endParaRPr>
          </a:p>
        </p:txBody>
      </p:sp>
      <p:sp>
        <p:nvSpPr>
          <p:cNvPr id="12" name="Rectangle 11"/>
          <p:cNvSpPr/>
          <p:nvPr/>
        </p:nvSpPr>
        <p:spPr>
          <a:xfrm>
            <a:off x="51551" y="5229200"/>
            <a:ext cx="7601761" cy="954107"/>
          </a:xfrm>
          <a:prstGeom prst="rect">
            <a:avLst/>
          </a:prstGeom>
        </p:spPr>
        <p:txBody>
          <a:bodyPr wrap="none">
            <a:spAutoFit/>
          </a:bodyPr>
          <a:lstStyle/>
          <a:p>
            <a:pPr>
              <a:spcAft>
                <a:spcPts val="0"/>
              </a:spcAft>
            </a:pPr>
            <a:r>
              <a:rPr lang="en-GB" sz="2800" dirty="0" smtClean="0">
                <a:latin typeface="Century Gothic" panose="020B0502020202020204" pitchFamily="34" charset="0"/>
              </a:rPr>
              <a:t>c) </a:t>
            </a:r>
            <a:r>
              <a:rPr lang="en-GB" sz="2800" dirty="0" smtClean="0">
                <a:effectLst/>
                <a:latin typeface="Century Gothic"/>
                <a:ea typeface="Times New Roman"/>
              </a:rPr>
              <a:t>make Germany sign a War Guilt Clause </a:t>
            </a:r>
          </a:p>
          <a:p>
            <a:pPr>
              <a:spcAft>
                <a:spcPts val="0"/>
              </a:spcAft>
            </a:pPr>
            <a:r>
              <a:rPr lang="en-GB" sz="2800" dirty="0">
                <a:latin typeface="Century Gothic"/>
                <a:ea typeface="Times New Roman"/>
              </a:rPr>
              <a:t> </a:t>
            </a:r>
            <a:r>
              <a:rPr lang="en-GB" sz="2800" dirty="0" smtClean="0">
                <a:latin typeface="Century Gothic"/>
                <a:ea typeface="Times New Roman"/>
              </a:rPr>
              <a:t>    </a:t>
            </a:r>
            <a:r>
              <a:rPr lang="en-GB" sz="2800" dirty="0" smtClean="0">
                <a:effectLst/>
                <a:latin typeface="Century Gothic"/>
                <a:ea typeface="Times New Roman"/>
              </a:rPr>
              <a:t>accepting all blame for starting the war</a:t>
            </a:r>
          </a:p>
        </p:txBody>
      </p:sp>
      <p:pic>
        <p:nvPicPr>
          <p:cNvPr id="10242" name="Picture 2" descr="http://2.bp.blogspot.com/-B4BPmUovKwY/T04QuRU_QRI/AAAAAAAACDE/j8PpaOLjLk4/s1600/ww1+sourc.jpg">
            <a:hlinkClick r:id="rId2"/>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55976" y="116297"/>
            <a:ext cx="4635746" cy="2969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1395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000" fill="hold"/>
                                        <p:tgtEl>
                                          <p:spTgt spid="8"/>
                                        </p:tgtEl>
                                        <p:attrNameLst>
                                          <p:attrName>ppt_x</p:attrName>
                                        </p:attrNameLst>
                                      </p:cBhvr>
                                      <p:tavLst>
                                        <p:tav tm="0">
                                          <p:val>
                                            <p:strVal val="0-#ppt_w/2"/>
                                          </p:val>
                                        </p:tav>
                                        <p:tav tm="100000">
                                          <p:val>
                                            <p:strVal val="#ppt_x"/>
                                          </p:val>
                                        </p:tav>
                                      </p:tavLst>
                                    </p:anim>
                                    <p:anim calcmode="lin" valueType="num">
                                      <p:cBhvr additive="base">
                                        <p:cTn id="8" dur="2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1500" fill="hold"/>
                                        <p:tgtEl>
                                          <p:spTgt spid="9"/>
                                        </p:tgtEl>
                                        <p:attrNameLst>
                                          <p:attrName>ppt_x</p:attrName>
                                        </p:attrNameLst>
                                      </p:cBhvr>
                                      <p:tavLst>
                                        <p:tav tm="0">
                                          <p:val>
                                            <p:strVal val="0-#ppt_w/2"/>
                                          </p:val>
                                        </p:tav>
                                        <p:tav tm="100000">
                                          <p:val>
                                            <p:strVal val="#ppt_x"/>
                                          </p:val>
                                        </p:tav>
                                      </p:tavLst>
                                    </p:anim>
                                    <p:anim calcmode="lin" valueType="num">
                                      <p:cBhvr additive="base">
                                        <p:cTn id="14" dur="1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1500" fill="hold"/>
                                        <p:tgtEl>
                                          <p:spTgt spid="10"/>
                                        </p:tgtEl>
                                        <p:attrNameLst>
                                          <p:attrName>ppt_x</p:attrName>
                                        </p:attrNameLst>
                                      </p:cBhvr>
                                      <p:tavLst>
                                        <p:tav tm="0">
                                          <p:val>
                                            <p:strVal val="0-#ppt_w/2"/>
                                          </p:val>
                                        </p:tav>
                                        <p:tav tm="100000">
                                          <p:val>
                                            <p:strVal val="#ppt_x"/>
                                          </p:val>
                                        </p:tav>
                                      </p:tavLst>
                                    </p:anim>
                                    <p:anim calcmode="lin" valueType="num">
                                      <p:cBhvr additive="base">
                                        <p:cTn id="20" dur="1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1500" fill="hold"/>
                                        <p:tgtEl>
                                          <p:spTgt spid="12"/>
                                        </p:tgtEl>
                                        <p:attrNameLst>
                                          <p:attrName>ppt_x</p:attrName>
                                        </p:attrNameLst>
                                      </p:cBhvr>
                                      <p:tavLst>
                                        <p:tav tm="0">
                                          <p:val>
                                            <p:strVal val="0-#ppt_w/2"/>
                                          </p:val>
                                        </p:tav>
                                        <p:tav tm="100000">
                                          <p:val>
                                            <p:strVal val="#ppt_x"/>
                                          </p:val>
                                        </p:tav>
                                      </p:tavLst>
                                    </p:anim>
                                    <p:anim calcmode="lin" valueType="num">
                                      <p:cBhvr additive="base">
                                        <p:cTn id="26" dur="1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treaty of versailles m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5796136" y="116632"/>
            <a:ext cx="3239765" cy="327620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31396" y="116632"/>
            <a:ext cx="5420724" cy="584775"/>
          </a:xfrm>
          <a:prstGeom prst="rect">
            <a:avLst/>
          </a:prstGeom>
          <a:noFill/>
        </p:spPr>
        <p:txBody>
          <a:bodyPr wrap="square" rtlCol="0">
            <a:spAutoFit/>
          </a:bodyPr>
          <a:lstStyle/>
          <a:p>
            <a:r>
              <a:rPr lang="en-GB" sz="3200" dirty="0" smtClean="0">
                <a:latin typeface="Century Gothic" panose="020B0502020202020204" pitchFamily="34" charset="0"/>
              </a:rPr>
              <a:t>Decision One</a:t>
            </a:r>
            <a:endParaRPr lang="en-GB" sz="3200" dirty="0">
              <a:latin typeface="Century Gothic" panose="020B0502020202020204" pitchFamily="34" charset="0"/>
            </a:endParaRPr>
          </a:p>
        </p:txBody>
      </p:sp>
      <p:sp>
        <p:nvSpPr>
          <p:cNvPr id="7" name="Rectangle 6"/>
          <p:cNvSpPr/>
          <p:nvPr/>
        </p:nvSpPr>
        <p:spPr>
          <a:xfrm>
            <a:off x="2286000" y="2967335"/>
            <a:ext cx="4572000" cy="523220"/>
          </a:xfrm>
          <a:prstGeom prst="rect">
            <a:avLst/>
          </a:prstGeom>
        </p:spPr>
        <p:txBody>
          <a:bodyPr>
            <a:spAutoFit/>
          </a:bodyPr>
          <a:lstStyle/>
          <a:p>
            <a:endParaRPr lang="en-GB" sz="2800" dirty="0">
              <a:latin typeface="Century Gothic" panose="020B0502020202020204" pitchFamily="34" charset="0"/>
            </a:endParaRPr>
          </a:p>
        </p:txBody>
      </p:sp>
      <p:sp>
        <p:nvSpPr>
          <p:cNvPr id="8" name="Rectangle 7"/>
          <p:cNvSpPr/>
          <p:nvPr/>
        </p:nvSpPr>
        <p:spPr>
          <a:xfrm>
            <a:off x="231396" y="1413063"/>
            <a:ext cx="5189327" cy="1815882"/>
          </a:xfrm>
          <a:prstGeom prst="rect">
            <a:avLst/>
          </a:prstGeom>
        </p:spPr>
        <p:txBody>
          <a:bodyPr wrap="square">
            <a:spAutoFit/>
          </a:bodyPr>
          <a:lstStyle/>
          <a:p>
            <a:pPr lvl="0"/>
            <a:r>
              <a:rPr lang="en-GB" sz="2800" dirty="0">
                <a:solidFill>
                  <a:prstClr val="black"/>
                </a:solidFill>
                <a:latin typeface="Century Gothic" panose="020B0502020202020204" pitchFamily="34" charset="0"/>
              </a:rPr>
              <a:t>Area A on the map marks Alsace-Lorraine. Germany took this area from France in 1871. Should you … ?</a:t>
            </a:r>
          </a:p>
        </p:txBody>
      </p:sp>
      <p:sp>
        <p:nvSpPr>
          <p:cNvPr id="9" name="Rectangle 8"/>
          <p:cNvSpPr/>
          <p:nvPr/>
        </p:nvSpPr>
        <p:spPr>
          <a:xfrm>
            <a:off x="323528" y="3861048"/>
            <a:ext cx="3733714" cy="523220"/>
          </a:xfrm>
          <a:prstGeom prst="rect">
            <a:avLst/>
          </a:prstGeom>
        </p:spPr>
        <p:txBody>
          <a:bodyPr wrap="none">
            <a:spAutoFit/>
          </a:bodyPr>
          <a:lstStyle/>
          <a:p>
            <a:r>
              <a:rPr lang="en-GB" sz="2800" dirty="0" smtClean="0">
                <a:latin typeface="Century Gothic" panose="020B0502020202020204" pitchFamily="34" charset="0"/>
              </a:rPr>
              <a:t>a) return it to France</a:t>
            </a:r>
            <a:endParaRPr lang="en-GB" sz="2800" dirty="0">
              <a:latin typeface="Century Gothic" panose="020B0502020202020204" pitchFamily="34" charset="0"/>
            </a:endParaRPr>
          </a:p>
        </p:txBody>
      </p:sp>
      <p:sp>
        <p:nvSpPr>
          <p:cNvPr id="10" name="Rectangle 9"/>
          <p:cNvSpPr/>
          <p:nvPr/>
        </p:nvSpPr>
        <p:spPr>
          <a:xfrm>
            <a:off x="344457" y="4581128"/>
            <a:ext cx="4123245" cy="523220"/>
          </a:xfrm>
          <a:prstGeom prst="rect">
            <a:avLst/>
          </a:prstGeom>
        </p:spPr>
        <p:txBody>
          <a:bodyPr wrap="none">
            <a:spAutoFit/>
          </a:bodyPr>
          <a:lstStyle/>
          <a:p>
            <a:r>
              <a:rPr lang="en-GB" sz="2800" dirty="0" smtClean="0">
                <a:latin typeface="Century Gothic" panose="020B0502020202020204" pitchFamily="34" charset="0"/>
              </a:rPr>
              <a:t>b) let Germany keep it</a:t>
            </a:r>
            <a:endParaRPr lang="en-GB" sz="2800" dirty="0">
              <a:latin typeface="Century Gothic" panose="020B0502020202020204" pitchFamily="34" charset="0"/>
            </a:endParaRPr>
          </a:p>
        </p:txBody>
      </p:sp>
      <p:sp>
        <p:nvSpPr>
          <p:cNvPr id="12" name="Rectangle 11"/>
          <p:cNvSpPr/>
          <p:nvPr/>
        </p:nvSpPr>
        <p:spPr>
          <a:xfrm>
            <a:off x="344457" y="5283201"/>
            <a:ext cx="8097088" cy="954107"/>
          </a:xfrm>
          <a:prstGeom prst="rect">
            <a:avLst/>
          </a:prstGeom>
        </p:spPr>
        <p:txBody>
          <a:bodyPr wrap="none">
            <a:spAutoFit/>
          </a:bodyPr>
          <a:lstStyle/>
          <a:p>
            <a:r>
              <a:rPr lang="en-GB" sz="2800" dirty="0" smtClean="0">
                <a:latin typeface="Century Gothic" panose="020B0502020202020204" pitchFamily="34" charset="0"/>
              </a:rPr>
              <a:t>c) people who live in this area vote who they </a:t>
            </a:r>
          </a:p>
          <a:p>
            <a:r>
              <a:rPr lang="en-GB" sz="2800" dirty="0">
                <a:latin typeface="Century Gothic" panose="020B0502020202020204" pitchFamily="34" charset="0"/>
              </a:rPr>
              <a:t> </a:t>
            </a:r>
            <a:r>
              <a:rPr lang="en-GB" sz="2800" dirty="0" smtClean="0">
                <a:latin typeface="Century Gothic" panose="020B0502020202020204" pitchFamily="34" charset="0"/>
              </a:rPr>
              <a:t>   want to control where they live</a:t>
            </a:r>
            <a:endParaRPr lang="en-GB" sz="2800" dirty="0">
              <a:latin typeface="Century Gothic" panose="020B0502020202020204" pitchFamily="34" charset="0"/>
            </a:endParaRPr>
          </a:p>
        </p:txBody>
      </p:sp>
      <p:sp>
        <p:nvSpPr>
          <p:cNvPr id="11" name="Right Arrow 10"/>
          <p:cNvSpPr/>
          <p:nvPr/>
        </p:nvSpPr>
        <p:spPr>
          <a:xfrm rot="20803980">
            <a:off x="5356402" y="2746072"/>
            <a:ext cx="879469" cy="72008"/>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6" descr="http://www.johnap.pwp.blueyonder.co.uk/Flags/France.gif">
            <a:hlinkClick r:id="rId3"/>
          </p:cNvPr>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23292" y="1700332"/>
            <a:ext cx="521444" cy="948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0356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2000"/>
                                        <p:tgtEl>
                                          <p:spTgt spid="8"/>
                                        </p:tgtEl>
                                      </p:cBhvr>
                                    </p:animEffect>
                                  </p:childTnLst>
                                </p:cTn>
                              </p:par>
                            </p:childTnLst>
                          </p:cTn>
                        </p:par>
                        <p:par>
                          <p:cTn id="8" fill="hold">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19" presetClass="emph" presetSubtype="0" fill="hold" nodeType="clickEffect">
                                  <p:stCondLst>
                                    <p:cond delay="0"/>
                                  </p:stCondLst>
                                  <p:childTnLst>
                                    <p:animClr clrSpc="rgb" dir="cw">
                                      <p:cBhvr override="childStyle">
                                        <p:cTn id="15" dur="500" fill="hold"/>
                                        <p:tgtEl>
                                          <p:spTgt spid="9">
                                            <p:txEl>
                                              <p:pRg st="0" end="0"/>
                                            </p:txEl>
                                          </p:spTgt>
                                        </p:tgtEl>
                                        <p:attrNameLst>
                                          <p:attrName>style.color</p:attrName>
                                        </p:attrNameLst>
                                      </p:cBhvr>
                                      <p:to>
                                        <a:srgbClr val="FFFFFF"/>
                                      </p:to>
                                    </p:animClr>
                                    <p:animClr clrSpc="rgb" dir="cw">
                                      <p:cBhvr>
                                        <p:cTn id="16" dur="500" fill="hold"/>
                                        <p:tgtEl>
                                          <p:spTgt spid="9">
                                            <p:txEl>
                                              <p:pRg st="0" end="0"/>
                                            </p:txEl>
                                          </p:spTgt>
                                        </p:tgtEl>
                                        <p:attrNameLst>
                                          <p:attrName>fillcolor</p:attrName>
                                        </p:attrNameLst>
                                      </p:cBhvr>
                                      <p:to>
                                        <a:srgbClr val="FFFFFF"/>
                                      </p:to>
                                    </p:animClr>
                                    <p:set>
                                      <p:cBhvr>
                                        <p:cTn id="17" dur="500" fill="hold"/>
                                        <p:tgtEl>
                                          <p:spTgt spid="9">
                                            <p:txEl>
                                              <p:pRg st="0" end="0"/>
                                            </p:txEl>
                                          </p:spTgt>
                                        </p:tgtEl>
                                        <p:attrNameLst>
                                          <p:attrName>fill.type</p:attrName>
                                        </p:attrNameLst>
                                      </p:cBhvr>
                                      <p:to>
                                        <p:strVal val="solid"/>
                                      </p:to>
                                    </p:set>
                                    <p:set>
                                      <p:cBhvr>
                                        <p:cTn id="18" dur="500" fill="hold"/>
                                        <p:tgtEl>
                                          <p:spTgt spid="9">
                                            <p:txEl>
                                              <p:pRg st="0" end="0"/>
                                            </p:txEl>
                                          </p:spTgt>
                                        </p:tgtEl>
                                        <p:attrNameLst>
                                          <p:attrName>fill.on</p:attrName>
                                        </p:attrNameLst>
                                      </p:cBhvr>
                                      <p:to>
                                        <p:strVal val="true"/>
                                      </p:to>
                                    </p:set>
                                  </p:childTnLst>
                                </p:cTn>
                              </p:par>
                              <p:par>
                                <p:cTn id="19" presetID="10"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treaty of versailles m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5796136" y="116632"/>
            <a:ext cx="3239765" cy="327620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31396" y="116632"/>
            <a:ext cx="5420724" cy="584775"/>
          </a:xfrm>
          <a:prstGeom prst="rect">
            <a:avLst/>
          </a:prstGeom>
          <a:noFill/>
        </p:spPr>
        <p:txBody>
          <a:bodyPr wrap="square" rtlCol="0">
            <a:spAutoFit/>
          </a:bodyPr>
          <a:lstStyle/>
          <a:p>
            <a:r>
              <a:rPr lang="en-GB" sz="3200" dirty="0" smtClean="0">
                <a:latin typeface="Century Gothic" panose="020B0502020202020204" pitchFamily="34" charset="0"/>
              </a:rPr>
              <a:t>Decision Two</a:t>
            </a:r>
            <a:endParaRPr lang="en-GB" sz="3200" dirty="0">
              <a:latin typeface="Century Gothic" panose="020B0502020202020204" pitchFamily="34" charset="0"/>
            </a:endParaRPr>
          </a:p>
        </p:txBody>
      </p:sp>
      <p:sp>
        <p:nvSpPr>
          <p:cNvPr id="8" name="Rectangle 7"/>
          <p:cNvSpPr/>
          <p:nvPr/>
        </p:nvSpPr>
        <p:spPr>
          <a:xfrm>
            <a:off x="231396" y="982176"/>
            <a:ext cx="5189327" cy="2246769"/>
          </a:xfrm>
          <a:prstGeom prst="rect">
            <a:avLst/>
          </a:prstGeom>
        </p:spPr>
        <p:txBody>
          <a:bodyPr wrap="square">
            <a:spAutoFit/>
          </a:bodyPr>
          <a:lstStyle/>
          <a:p>
            <a:r>
              <a:rPr lang="en-GB" sz="2800" dirty="0" smtClean="0">
                <a:latin typeface="Century Gothic" panose="020B0502020202020204" pitchFamily="34" charset="0"/>
              </a:rPr>
              <a:t>Area </a:t>
            </a:r>
            <a:r>
              <a:rPr lang="en-GB" sz="2800" dirty="0">
                <a:latin typeface="Century Gothic" panose="020B0502020202020204" pitchFamily="34" charset="0"/>
              </a:rPr>
              <a:t>B on the map is the Rhineland. It is the place from which Germany can most easily attack France. Should you … ?</a:t>
            </a:r>
          </a:p>
        </p:txBody>
      </p:sp>
      <p:sp>
        <p:nvSpPr>
          <p:cNvPr id="9" name="Rectangle 8"/>
          <p:cNvSpPr/>
          <p:nvPr/>
        </p:nvSpPr>
        <p:spPr>
          <a:xfrm>
            <a:off x="323528" y="3861048"/>
            <a:ext cx="3472425" cy="523220"/>
          </a:xfrm>
          <a:prstGeom prst="rect">
            <a:avLst/>
          </a:prstGeom>
        </p:spPr>
        <p:txBody>
          <a:bodyPr wrap="none">
            <a:spAutoFit/>
          </a:bodyPr>
          <a:lstStyle/>
          <a:p>
            <a:r>
              <a:rPr lang="en-GB" sz="2800" dirty="0" smtClean="0">
                <a:latin typeface="Century Gothic" panose="020B0502020202020204" pitchFamily="34" charset="0"/>
              </a:rPr>
              <a:t>a) give it to France</a:t>
            </a:r>
            <a:endParaRPr lang="en-GB" sz="2800" dirty="0">
              <a:latin typeface="Century Gothic" panose="020B0502020202020204" pitchFamily="34" charset="0"/>
            </a:endParaRPr>
          </a:p>
        </p:txBody>
      </p:sp>
      <p:sp>
        <p:nvSpPr>
          <p:cNvPr id="10" name="Rectangle 9"/>
          <p:cNvSpPr/>
          <p:nvPr/>
        </p:nvSpPr>
        <p:spPr>
          <a:xfrm>
            <a:off x="344457" y="4581128"/>
            <a:ext cx="5875326" cy="523220"/>
          </a:xfrm>
          <a:prstGeom prst="rect">
            <a:avLst/>
          </a:prstGeom>
        </p:spPr>
        <p:txBody>
          <a:bodyPr wrap="none">
            <a:spAutoFit/>
          </a:bodyPr>
          <a:lstStyle/>
          <a:p>
            <a:r>
              <a:rPr lang="en-GB" sz="2800" dirty="0" smtClean="0">
                <a:latin typeface="Century Gothic" panose="020B0502020202020204" pitchFamily="34" charset="0"/>
              </a:rPr>
              <a:t>b) </a:t>
            </a:r>
            <a:r>
              <a:rPr lang="en-GB" sz="2800" dirty="0" smtClean="0">
                <a:effectLst/>
                <a:latin typeface="Century Gothic"/>
                <a:ea typeface="Times New Roman"/>
                <a:cs typeface="Arial"/>
              </a:rPr>
              <a:t>let Germany keep it as before</a:t>
            </a:r>
            <a:endParaRPr lang="en-GB" sz="2800" dirty="0">
              <a:latin typeface="Century Gothic" panose="020B0502020202020204" pitchFamily="34" charset="0"/>
            </a:endParaRPr>
          </a:p>
        </p:txBody>
      </p:sp>
      <p:sp>
        <p:nvSpPr>
          <p:cNvPr id="12" name="Rectangle 11"/>
          <p:cNvSpPr/>
          <p:nvPr/>
        </p:nvSpPr>
        <p:spPr>
          <a:xfrm>
            <a:off x="344457" y="5283201"/>
            <a:ext cx="8351966" cy="954107"/>
          </a:xfrm>
          <a:prstGeom prst="rect">
            <a:avLst/>
          </a:prstGeom>
        </p:spPr>
        <p:txBody>
          <a:bodyPr wrap="none">
            <a:spAutoFit/>
          </a:bodyPr>
          <a:lstStyle/>
          <a:p>
            <a:r>
              <a:rPr lang="en-GB" sz="2800" dirty="0" smtClean="0">
                <a:latin typeface="Century Gothic" panose="020B0502020202020204" pitchFamily="34" charset="0"/>
              </a:rPr>
              <a:t>c) </a:t>
            </a:r>
            <a:r>
              <a:rPr lang="en-GB" sz="2800" dirty="0" smtClean="0">
                <a:effectLst/>
                <a:latin typeface="Century Gothic"/>
                <a:ea typeface="Times New Roman"/>
                <a:cs typeface="Arial"/>
              </a:rPr>
              <a:t>let Germany keep it but insist that she never </a:t>
            </a:r>
          </a:p>
          <a:p>
            <a:r>
              <a:rPr lang="en-GB" sz="2800" dirty="0">
                <a:latin typeface="Century Gothic"/>
                <a:ea typeface="Times New Roman"/>
                <a:cs typeface="Arial"/>
              </a:rPr>
              <a:t> </a:t>
            </a:r>
            <a:r>
              <a:rPr lang="en-GB" sz="2800" dirty="0" smtClean="0">
                <a:latin typeface="Century Gothic"/>
                <a:ea typeface="Times New Roman"/>
                <a:cs typeface="Arial"/>
              </a:rPr>
              <a:t>   </a:t>
            </a:r>
            <a:r>
              <a:rPr lang="en-GB" sz="2800" dirty="0" smtClean="0">
                <a:effectLst/>
                <a:latin typeface="Century Gothic"/>
                <a:ea typeface="Times New Roman"/>
                <a:cs typeface="Arial"/>
              </a:rPr>
              <a:t>puts any soldiers in this border area</a:t>
            </a:r>
            <a:endParaRPr lang="en-GB" sz="2800" dirty="0">
              <a:latin typeface="Century Gothic" panose="020B0502020202020204" pitchFamily="34" charset="0"/>
            </a:endParaRPr>
          </a:p>
        </p:txBody>
      </p:sp>
      <p:sp>
        <p:nvSpPr>
          <p:cNvPr id="11" name="Right Arrow 10"/>
          <p:cNvSpPr/>
          <p:nvPr/>
        </p:nvSpPr>
        <p:spPr>
          <a:xfrm rot="20803980">
            <a:off x="5324748" y="2245801"/>
            <a:ext cx="895554" cy="45719"/>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2" descr="http://th06.deviantart.net/fs70/PRE/i/2013/210/0/1/yet_another_german_soldier__wwi__by_jdcinnyc-d6fri9t.jpg">
            <a:hlinkClick r:id="rId3"/>
          </p:cNvPr>
          <p:cNvPicPr>
            <a:picLocks noChangeAspect="1" noChangeArrowheads="1"/>
          </p:cNvPicPr>
          <p:nvPr/>
        </p:nvPicPr>
        <p:blipFill>
          <a:blip r:embed="rId4" cstate="print">
            <a:clrChange>
              <a:clrFrom>
                <a:srgbClr val="555B41"/>
              </a:clrFrom>
              <a:clrTo>
                <a:srgbClr val="555B41">
                  <a:alpha val="0"/>
                </a:srgbClr>
              </a:clrTo>
            </a:clrChange>
            <a:extLst>
              <a:ext uri="{28A0092B-C50C-407E-A947-70E740481C1C}">
                <a14:useLocalDpi xmlns:a14="http://schemas.microsoft.com/office/drawing/2010/main" val="0"/>
              </a:ext>
            </a:extLst>
          </a:blip>
          <a:srcRect/>
          <a:stretch>
            <a:fillRect/>
          </a:stretch>
        </p:blipFill>
        <p:spPr bwMode="auto">
          <a:xfrm>
            <a:off x="6154465" y="1737909"/>
            <a:ext cx="504056" cy="655761"/>
          </a:xfrm>
          <a:prstGeom prst="rect">
            <a:avLst/>
          </a:prstGeom>
          <a:noFill/>
          <a:extLst>
            <a:ext uri="{909E8E84-426E-40DD-AFC4-6F175D3DCCD1}">
              <a14:hiddenFill xmlns:a14="http://schemas.microsoft.com/office/drawing/2010/main">
                <a:solidFill>
                  <a:srgbClr val="FFFFFF"/>
                </a:solidFill>
              </a14:hiddenFill>
            </a:ext>
          </a:extLst>
        </p:spPr>
      </p:pic>
      <p:sp>
        <p:nvSpPr>
          <p:cNvPr id="14" name="Flowchart: Summing Junction 13"/>
          <p:cNvSpPr/>
          <p:nvPr/>
        </p:nvSpPr>
        <p:spPr>
          <a:xfrm>
            <a:off x="6119990" y="1807343"/>
            <a:ext cx="538531" cy="516891"/>
          </a:xfrm>
          <a:prstGeom prst="flowChartSummingJunction">
            <a:avLst/>
          </a:prstGeom>
          <a:solidFill>
            <a:schemeClr val="bg1">
              <a:alpha val="1500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09081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000" fill="hold"/>
                                        <p:tgtEl>
                                          <p:spTgt spid="8"/>
                                        </p:tgtEl>
                                        <p:attrNameLst>
                                          <p:attrName>ppt_x</p:attrName>
                                        </p:attrNameLst>
                                      </p:cBhvr>
                                      <p:tavLst>
                                        <p:tav tm="0">
                                          <p:val>
                                            <p:strVal val="0-#ppt_w/2"/>
                                          </p:val>
                                        </p:tav>
                                        <p:tav tm="100000">
                                          <p:val>
                                            <p:strVal val="#ppt_x"/>
                                          </p:val>
                                        </p:tav>
                                      </p:tavLst>
                                    </p:anim>
                                    <p:anim calcmode="lin" valueType="num">
                                      <p:cBhvr additive="base">
                                        <p:cTn id="8" dur="20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2" presetClass="entr" presetSubtype="8"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9" presetClass="emph" presetSubtype="0" fill="hold" nodeType="clickEffect">
                                  <p:stCondLst>
                                    <p:cond delay="0"/>
                                  </p:stCondLst>
                                  <p:childTnLst>
                                    <p:animClr clrSpc="rgb" dir="cw">
                                      <p:cBhvr override="childStyle">
                                        <p:cTn id="16" dur="500" fill="hold"/>
                                        <p:tgtEl>
                                          <p:spTgt spid="12">
                                            <p:txEl>
                                              <p:pRg st="0" end="0"/>
                                            </p:txEl>
                                          </p:spTgt>
                                        </p:tgtEl>
                                        <p:attrNameLst>
                                          <p:attrName>style.color</p:attrName>
                                        </p:attrNameLst>
                                      </p:cBhvr>
                                      <p:to>
                                        <a:srgbClr val="FFFFFF"/>
                                      </p:to>
                                    </p:animClr>
                                    <p:animClr clrSpc="rgb" dir="cw">
                                      <p:cBhvr>
                                        <p:cTn id="17" dur="500" fill="hold"/>
                                        <p:tgtEl>
                                          <p:spTgt spid="12">
                                            <p:txEl>
                                              <p:pRg st="0" end="0"/>
                                            </p:txEl>
                                          </p:spTgt>
                                        </p:tgtEl>
                                        <p:attrNameLst>
                                          <p:attrName>fillcolor</p:attrName>
                                        </p:attrNameLst>
                                      </p:cBhvr>
                                      <p:to>
                                        <a:srgbClr val="FFFFFF"/>
                                      </p:to>
                                    </p:animClr>
                                    <p:set>
                                      <p:cBhvr>
                                        <p:cTn id="18" dur="500" fill="hold"/>
                                        <p:tgtEl>
                                          <p:spTgt spid="12">
                                            <p:txEl>
                                              <p:pRg st="0" end="0"/>
                                            </p:txEl>
                                          </p:spTgt>
                                        </p:tgtEl>
                                        <p:attrNameLst>
                                          <p:attrName>fill.type</p:attrName>
                                        </p:attrNameLst>
                                      </p:cBhvr>
                                      <p:to>
                                        <p:strVal val="solid"/>
                                      </p:to>
                                    </p:set>
                                    <p:set>
                                      <p:cBhvr>
                                        <p:cTn id="19" dur="500" fill="hold"/>
                                        <p:tgtEl>
                                          <p:spTgt spid="12">
                                            <p:txEl>
                                              <p:pRg st="0" end="0"/>
                                            </p:txEl>
                                          </p:spTgt>
                                        </p:tgtEl>
                                        <p:attrNameLst>
                                          <p:attrName>fill.on</p:attrName>
                                        </p:attrNameLst>
                                      </p:cBhvr>
                                      <p:to>
                                        <p:strVal val="true"/>
                                      </p:to>
                                    </p:set>
                                  </p:childTnLst>
                                </p:cTn>
                              </p:par>
                              <p:par>
                                <p:cTn id="20" presetID="19" presetClass="emph" presetSubtype="0" fill="hold" nodeType="withEffect">
                                  <p:stCondLst>
                                    <p:cond delay="0"/>
                                  </p:stCondLst>
                                  <p:childTnLst>
                                    <p:animClr clrSpc="rgb" dir="cw">
                                      <p:cBhvr override="childStyle">
                                        <p:cTn id="21" dur="500" fill="hold"/>
                                        <p:tgtEl>
                                          <p:spTgt spid="12">
                                            <p:txEl>
                                              <p:pRg st="1" end="1"/>
                                            </p:txEl>
                                          </p:spTgt>
                                        </p:tgtEl>
                                        <p:attrNameLst>
                                          <p:attrName>style.color</p:attrName>
                                        </p:attrNameLst>
                                      </p:cBhvr>
                                      <p:to>
                                        <a:srgbClr val="FFFFFF"/>
                                      </p:to>
                                    </p:animClr>
                                    <p:animClr clrSpc="rgb" dir="cw">
                                      <p:cBhvr>
                                        <p:cTn id="22" dur="500" fill="hold"/>
                                        <p:tgtEl>
                                          <p:spTgt spid="12">
                                            <p:txEl>
                                              <p:pRg st="1" end="1"/>
                                            </p:txEl>
                                          </p:spTgt>
                                        </p:tgtEl>
                                        <p:attrNameLst>
                                          <p:attrName>fillcolor</p:attrName>
                                        </p:attrNameLst>
                                      </p:cBhvr>
                                      <p:to>
                                        <a:srgbClr val="FFFFFF"/>
                                      </p:to>
                                    </p:animClr>
                                    <p:set>
                                      <p:cBhvr>
                                        <p:cTn id="23" dur="500" fill="hold"/>
                                        <p:tgtEl>
                                          <p:spTgt spid="12">
                                            <p:txEl>
                                              <p:pRg st="1" end="1"/>
                                            </p:txEl>
                                          </p:spTgt>
                                        </p:tgtEl>
                                        <p:attrNameLst>
                                          <p:attrName>fill.type</p:attrName>
                                        </p:attrNameLst>
                                      </p:cBhvr>
                                      <p:to>
                                        <p:strVal val="solid"/>
                                      </p:to>
                                    </p:set>
                                    <p:set>
                                      <p:cBhvr>
                                        <p:cTn id="24" dur="500" fill="hold"/>
                                        <p:tgtEl>
                                          <p:spTgt spid="12">
                                            <p:txEl>
                                              <p:pRg st="1" end="1"/>
                                            </p:txEl>
                                          </p:spTgt>
                                        </p:tgtEl>
                                        <p:attrNameLst>
                                          <p:attrName>fill.on</p:attrName>
                                        </p:attrNameLst>
                                      </p:cBhvr>
                                      <p:to>
                                        <p:strVal val="true"/>
                                      </p:to>
                                    </p:set>
                                  </p:childTnLst>
                                </p:cTn>
                              </p:par>
                              <p:par>
                                <p:cTn id="25" presetID="10" presetClass="entr" presetSubtype="0"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1750"/>
                                        <p:tgtEl>
                                          <p:spTgt spid="13"/>
                                        </p:tgtEl>
                                      </p:cBhvr>
                                    </p:animEffect>
                                  </p:childTnLst>
                                </p:cTn>
                              </p:par>
                            </p:childTnLst>
                          </p:cTn>
                        </p:par>
                        <p:par>
                          <p:cTn id="28" fill="hold">
                            <p:stCondLst>
                              <p:cond delay="1750"/>
                            </p:stCondLst>
                            <p:childTnLst>
                              <p:par>
                                <p:cTn id="29" presetID="10" presetClass="entr" presetSubtype="0"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1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treaty of versailles m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5796136" y="116632"/>
            <a:ext cx="3239765" cy="327620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31396" y="116632"/>
            <a:ext cx="5420724" cy="584775"/>
          </a:xfrm>
          <a:prstGeom prst="rect">
            <a:avLst/>
          </a:prstGeom>
          <a:noFill/>
        </p:spPr>
        <p:txBody>
          <a:bodyPr wrap="square" rtlCol="0">
            <a:spAutoFit/>
          </a:bodyPr>
          <a:lstStyle/>
          <a:p>
            <a:r>
              <a:rPr lang="en-GB" sz="3200" dirty="0" smtClean="0">
                <a:latin typeface="Century Gothic" panose="020B0502020202020204" pitchFamily="34" charset="0"/>
              </a:rPr>
              <a:t>Decision Three</a:t>
            </a:r>
            <a:endParaRPr lang="en-GB" sz="3200" dirty="0">
              <a:latin typeface="Century Gothic" panose="020B0502020202020204" pitchFamily="34" charset="0"/>
            </a:endParaRPr>
          </a:p>
        </p:txBody>
      </p:sp>
      <p:sp>
        <p:nvSpPr>
          <p:cNvPr id="8" name="Rectangle 7"/>
          <p:cNvSpPr/>
          <p:nvPr/>
        </p:nvSpPr>
        <p:spPr>
          <a:xfrm>
            <a:off x="231396" y="982176"/>
            <a:ext cx="5189327" cy="1815882"/>
          </a:xfrm>
          <a:prstGeom prst="rect">
            <a:avLst/>
          </a:prstGeom>
        </p:spPr>
        <p:txBody>
          <a:bodyPr wrap="square">
            <a:spAutoFit/>
          </a:bodyPr>
          <a:lstStyle/>
          <a:p>
            <a:r>
              <a:rPr lang="en-GB" sz="2800" dirty="0" smtClean="0">
                <a:effectLst/>
                <a:latin typeface="Century Gothic"/>
                <a:ea typeface="Times New Roman"/>
                <a:cs typeface="Arial"/>
              </a:rPr>
              <a:t>Area C on the map is the Saarland. It is an important coal-mining part of Germany. Should you … ?</a:t>
            </a:r>
            <a:endParaRPr lang="en-GB" sz="2800" dirty="0">
              <a:latin typeface="Century Gothic" panose="020B0502020202020204" pitchFamily="34" charset="0"/>
            </a:endParaRPr>
          </a:p>
        </p:txBody>
      </p:sp>
      <p:sp>
        <p:nvSpPr>
          <p:cNvPr id="9" name="Rectangle 8"/>
          <p:cNvSpPr/>
          <p:nvPr/>
        </p:nvSpPr>
        <p:spPr>
          <a:xfrm>
            <a:off x="323528" y="3861048"/>
            <a:ext cx="4801314" cy="523220"/>
          </a:xfrm>
          <a:prstGeom prst="rect">
            <a:avLst/>
          </a:prstGeom>
        </p:spPr>
        <p:txBody>
          <a:bodyPr wrap="none">
            <a:spAutoFit/>
          </a:bodyPr>
          <a:lstStyle/>
          <a:p>
            <a:r>
              <a:rPr lang="en-GB" sz="2800" dirty="0" smtClean="0">
                <a:latin typeface="Century Gothic" panose="020B0502020202020204" pitchFamily="34" charset="0"/>
              </a:rPr>
              <a:t>a) give it to France forever</a:t>
            </a:r>
            <a:endParaRPr lang="en-GB" sz="2800" dirty="0">
              <a:latin typeface="Century Gothic" panose="020B0502020202020204" pitchFamily="34" charset="0"/>
            </a:endParaRPr>
          </a:p>
        </p:txBody>
      </p:sp>
      <p:sp>
        <p:nvSpPr>
          <p:cNvPr id="10" name="Rectangle 9"/>
          <p:cNvSpPr/>
          <p:nvPr/>
        </p:nvSpPr>
        <p:spPr>
          <a:xfrm>
            <a:off x="344457" y="4581128"/>
            <a:ext cx="5875326" cy="523220"/>
          </a:xfrm>
          <a:prstGeom prst="rect">
            <a:avLst/>
          </a:prstGeom>
        </p:spPr>
        <p:txBody>
          <a:bodyPr wrap="none">
            <a:spAutoFit/>
          </a:bodyPr>
          <a:lstStyle/>
          <a:p>
            <a:r>
              <a:rPr lang="en-GB" sz="2800" dirty="0" smtClean="0">
                <a:latin typeface="Century Gothic" panose="020B0502020202020204" pitchFamily="34" charset="0"/>
              </a:rPr>
              <a:t>b) </a:t>
            </a:r>
            <a:r>
              <a:rPr lang="en-GB" sz="2800" dirty="0" smtClean="0">
                <a:effectLst/>
                <a:latin typeface="Century Gothic"/>
                <a:ea typeface="Times New Roman"/>
                <a:cs typeface="Arial"/>
              </a:rPr>
              <a:t>let Germany keep it as before</a:t>
            </a:r>
            <a:endParaRPr lang="en-GB" sz="2800" dirty="0">
              <a:latin typeface="Century Gothic" panose="020B0502020202020204" pitchFamily="34" charset="0"/>
            </a:endParaRPr>
          </a:p>
        </p:txBody>
      </p:sp>
      <p:sp>
        <p:nvSpPr>
          <p:cNvPr id="12" name="Rectangle 11"/>
          <p:cNvSpPr/>
          <p:nvPr/>
        </p:nvSpPr>
        <p:spPr>
          <a:xfrm>
            <a:off x="344457" y="5283201"/>
            <a:ext cx="8895384" cy="1384995"/>
          </a:xfrm>
          <a:prstGeom prst="rect">
            <a:avLst/>
          </a:prstGeom>
        </p:spPr>
        <p:txBody>
          <a:bodyPr wrap="none">
            <a:spAutoFit/>
          </a:bodyPr>
          <a:lstStyle/>
          <a:p>
            <a:pPr>
              <a:spcAft>
                <a:spcPts val="0"/>
              </a:spcAft>
            </a:pPr>
            <a:r>
              <a:rPr lang="en-GB" sz="2800" dirty="0" smtClean="0">
                <a:latin typeface="Century Gothic" panose="020B0502020202020204" pitchFamily="34" charset="0"/>
              </a:rPr>
              <a:t>c) </a:t>
            </a:r>
            <a:r>
              <a:rPr lang="en-GB" sz="2800" dirty="0" smtClean="0">
                <a:effectLst/>
                <a:latin typeface="Century Gothic"/>
                <a:ea typeface="Times New Roman"/>
              </a:rPr>
              <a:t>let it be run by the </a:t>
            </a:r>
            <a:r>
              <a:rPr lang="en-GB" sz="2800" b="1" dirty="0" smtClean="0">
                <a:effectLst/>
                <a:latin typeface="Century Gothic"/>
                <a:ea typeface="Times New Roman"/>
              </a:rPr>
              <a:t>League of Nations</a:t>
            </a:r>
            <a:r>
              <a:rPr lang="en-GB" sz="2800" dirty="0" smtClean="0">
                <a:effectLst/>
                <a:latin typeface="Century Gothic"/>
                <a:ea typeface="Times New Roman"/>
              </a:rPr>
              <a:t> (an early </a:t>
            </a:r>
          </a:p>
          <a:p>
            <a:pPr>
              <a:spcAft>
                <a:spcPts val="0"/>
              </a:spcAft>
            </a:pPr>
            <a:r>
              <a:rPr lang="en-GB" sz="2800" dirty="0" smtClean="0">
                <a:effectLst/>
                <a:latin typeface="Century Gothic"/>
                <a:ea typeface="Times New Roman"/>
              </a:rPr>
              <a:t>type of United Nations) for fifteen years and allow </a:t>
            </a:r>
          </a:p>
          <a:p>
            <a:pPr>
              <a:spcAft>
                <a:spcPts val="0"/>
              </a:spcAft>
            </a:pPr>
            <a:r>
              <a:rPr lang="en-GB" sz="2800" dirty="0" smtClean="0">
                <a:effectLst/>
                <a:latin typeface="Century Gothic"/>
                <a:ea typeface="Times New Roman"/>
              </a:rPr>
              <a:t>France to have all its coal in those years</a:t>
            </a:r>
            <a:endParaRPr lang="en-GB" sz="2800" dirty="0">
              <a:effectLst/>
              <a:latin typeface="Arial"/>
              <a:ea typeface="Times New Roman"/>
            </a:endParaRPr>
          </a:p>
        </p:txBody>
      </p:sp>
      <p:sp>
        <p:nvSpPr>
          <p:cNvPr id="11" name="Right Arrow 10"/>
          <p:cNvSpPr/>
          <p:nvPr/>
        </p:nvSpPr>
        <p:spPr>
          <a:xfrm rot="269988">
            <a:off x="5350694" y="2275193"/>
            <a:ext cx="737254" cy="6741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410" name="Picture 2" descr="http://ec.l.thumbs.canstockphoto.com/canstock1256887.jpg">
            <a:hlinkClick r:id="rId3"/>
          </p:cNvPr>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37600" y="2090697"/>
            <a:ext cx="584465" cy="436401"/>
          </a:xfrm>
          <a:prstGeom prst="rect">
            <a:avLst/>
          </a:prstGeom>
          <a:noFill/>
          <a:extLst>
            <a:ext uri="{909E8E84-426E-40DD-AFC4-6F175D3DCCD1}">
              <a14:hiddenFill xmlns:a14="http://schemas.microsoft.com/office/drawing/2010/main">
                <a:solidFill>
                  <a:srgbClr val="FFFFFF"/>
                </a:solidFill>
              </a14:hiddenFill>
            </a:ext>
          </a:extLst>
        </p:spPr>
      </p:pic>
      <p:pic>
        <p:nvPicPr>
          <p:cNvPr id="17414" name="Picture 6" descr="http://www.johnap.pwp.blueyonder.co.uk/Flags/France.gif">
            <a:hlinkClick r:id="rId5"/>
          </p:cNvPr>
          <p:cNvPicPr>
            <a:picLocks noChangeAspect="1" noChangeArrowheads="1" noCrop="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29832" y="1423341"/>
            <a:ext cx="521444" cy="948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6052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000" fill="hold"/>
                                        <p:tgtEl>
                                          <p:spTgt spid="8"/>
                                        </p:tgtEl>
                                        <p:attrNameLst>
                                          <p:attrName>ppt_x</p:attrName>
                                        </p:attrNameLst>
                                      </p:cBhvr>
                                      <p:tavLst>
                                        <p:tav tm="0">
                                          <p:val>
                                            <p:strVal val="0-#ppt_w/2"/>
                                          </p:val>
                                        </p:tav>
                                        <p:tav tm="100000">
                                          <p:val>
                                            <p:strVal val="#ppt_x"/>
                                          </p:val>
                                        </p:tav>
                                      </p:tavLst>
                                    </p:anim>
                                    <p:anim calcmode="lin" valueType="num">
                                      <p:cBhvr additive="base">
                                        <p:cTn id="8" dur="20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2" presetClass="entr" presetSubtype="8"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9" presetClass="emph" presetSubtype="0" fill="hold" nodeType="clickEffect">
                                  <p:stCondLst>
                                    <p:cond delay="0"/>
                                  </p:stCondLst>
                                  <p:childTnLst>
                                    <p:animClr clrSpc="rgb" dir="cw">
                                      <p:cBhvr override="childStyle">
                                        <p:cTn id="16" dur="500" fill="hold"/>
                                        <p:tgtEl>
                                          <p:spTgt spid="12">
                                            <p:txEl>
                                              <p:pRg st="0" end="0"/>
                                            </p:txEl>
                                          </p:spTgt>
                                        </p:tgtEl>
                                        <p:attrNameLst>
                                          <p:attrName>style.color</p:attrName>
                                        </p:attrNameLst>
                                      </p:cBhvr>
                                      <p:to>
                                        <a:srgbClr val="FFFFFF"/>
                                      </p:to>
                                    </p:animClr>
                                    <p:animClr clrSpc="rgb" dir="cw">
                                      <p:cBhvr>
                                        <p:cTn id="17" dur="500" fill="hold"/>
                                        <p:tgtEl>
                                          <p:spTgt spid="12">
                                            <p:txEl>
                                              <p:pRg st="0" end="0"/>
                                            </p:txEl>
                                          </p:spTgt>
                                        </p:tgtEl>
                                        <p:attrNameLst>
                                          <p:attrName>fillcolor</p:attrName>
                                        </p:attrNameLst>
                                      </p:cBhvr>
                                      <p:to>
                                        <a:srgbClr val="FFFFFF"/>
                                      </p:to>
                                    </p:animClr>
                                    <p:set>
                                      <p:cBhvr>
                                        <p:cTn id="18" dur="500" fill="hold"/>
                                        <p:tgtEl>
                                          <p:spTgt spid="12">
                                            <p:txEl>
                                              <p:pRg st="0" end="0"/>
                                            </p:txEl>
                                          </p:spTgt>
                                        </p:tgtEl>
                                        <p:attrNameLst>
                                          <p:attrName>fill.type</p:attrName>
                                        </p:attrNameLst>
                                      </p:cBhvr>
                                      <p:to>
                                        <p:strVal val="solid"/>
                                      </p:to>
                                    </p:set>
                                    <p:set>
                                      <p:cBhvr>
                                        <p:cTn id="19" dur="500" fill="hold"/>
                                        <p:tgtEl>
                                          <p:spTgt spid="12">
                                            <p:txEl>
                                              <p:pRg st="0" end="0"/>
                                            </p:txEl>
                                          </p:spTgt>
                                        </p:tgtEl>
                                        <p:attrNameLst>
                                          <p:attrName>fill.on</p:attrName>
                                        </p:attrNameLst>
                                      </p:cBhvr>
                                      <p:to>
                                        <p:strVal val="true"/>
                                      </p:to>
                                    </p:set>
                                  </p:childTnLst>
                                </p:cTn>
                              </p:par>
                              <p:par>
                                <p:cTn id="20" presetID="19" presetClass="emph" presetSubtype="0" fill="hold" nodeType="withEffect">
                                  <p:stCondLst>
                                    <p:cond delay="0"/>
                                  </p:stCondLst>
                                  <p:childTnLst>
                                    <p:animClr clrSpc="rgb" dir="cw">
                                      <p:cBhvr override="childStyle">
                                        <p:cTn id="21" dur="500" fill="hold"/>
                                        <p:tgtEl>
                                          <p:spTgt spid="12">
                                            <p:txEl>
                                              <p:pRg st="1" end="1"/>
                                            </p:txEl>
                                          </p:spTgt>
                                        </p:tgtEl>
                                        <p:attrNameLst>
                                          <p:attrName>style.color</p:attrName>
                                        </p:attrNameLst>
                                      </p:cBhvr>
                                      <p:to>
                                        <a:srgbClr val="FFFFFF"/>
                                      </p:to>
                                    </p:animClr>
                                    <p:animClr clrSpc="rgb" dir="cw">
                                      <p:cBhvr>
                                        <p:cTn id="22" dur="500" fill="hold"/>
                                        <p:tgtEl>
                                          <p:spTgt spid="12">
                                            <p:txEl>
                                              <p:pRg st="1" end="1"/>
                                            </p:txEl>
                                          </p:spTgt>
                                        </p:tgtEl>
                                        <p:attrNameLst>
                                          <p:attrName>fillcolor</p:attrName>
                                        </p:attrNameLst>
                                      </p:cBhvr>
                                      <p:to>
                                        <a:srgbClr val="FFFFFF"/>
                                      </p:to>
                                    </p:animClr>
                                    <p:set>
                                      <p:cBhvr>
                                        <p:cTn id="23" dur="500" fill="hold"/>
                                        <p:tgtEl>
                                          <p:spTgt spid="12">
                                            <p:txEl>
                                              <p:pRg st="1" end="1"/>
                                            </p:txEl>
                                          </p:spTgt>
                                        </p:tgtEl>
                                        <p:attrNameLst>
                                          <p:attrName>fill.type</p:attrName>
                                        </p:attrNameLst>
                                      </p:cBhvr>
                                      <p:to>
                                        <p:strVal val="solid"/>
                                      </p:to>
                                    </p:set>
                                    <p:set>
                                      <p:cBhvr>
                                        <p:cTn id="24" dur="500" fill="hold"/>
                                        <p:tgtEl>
                                          <p:spTgt spid="12">
                                            <p:txEl>
                                              <p:pRg st="1" end="1"/>
                                            </p:txEl>
                                          </p:spTgt>
                                        </p:tgtEl>
                                        <p:attrNameLst>
                                          <p:attrName>fill.on</p:attrName>
                                        </p:attrNameLst>
                                      </p:cBhvr>
                                      <p:to>
                                        <p:strVal val="true"/>
                                      </p:to>
                                    </p:set>
                                  </p:childTnLst>
                                </p:cTn>
                              </p:par>
                              <p:par>
                                <p:cTn id="25" presetID="19" presetClass="emph" presetSubtype="0" fill="hold" nodeType="withEffect">
                                  <p:stCondLst>
                                    <p:cond delay="0"/>
                                  </p:stCondLst>
                                  <p:childTnLst>
                                    <p:animClr clrSpc="rgb" dir="cw">
                                      <p:cBhvr override="childStyle">
                                        <p:cTn id="26" dur="500" fill="hold"/>
                                        <p:tgtEl>
                                          <p:spTgt spid="12">
                                            <p:txEl>
                                              <p:pRg st="2" end="2"/>
                                            </p:txEl>
                                          </p:spTgt>
                                        </p:tgtEl>
                                        <p:attrNameLst>
                                          <p:attrName>style.color</p:attrName>
                                        </p:attrNameLst>
                                      </p:cBhvr>
                                      <p:to>
                                        <a:srgbClr val="FFFFFF"/>
                                      </p:to>
                                    </p:animClr>
                                    <p:animClr clrSpc="rgb" dir="cw">
                                      <p:cBhvr>
                                        <p:cTn id="27" dur="500" fill="hold"/>
                                        <p:tgtEl>
                                          <p:spTgt spid="12">
                                            <p:txEl>
                                              <p:pRg st="2" end="2"/>
                                            </p:txEl>
                                          </p:spTgt>
                                        </p:tgtEl>
                                        <p:attrNameLst>
                                          <p:attrName>fillcolor</p:attrName>
                                        </p:attrNameLst>
                                      </p:cBhvr>
                                      <p:to>
                                        <a:srgbClr val="FFFFFF"/>
                                      </p:to>
                                    </p:animClr>
                                    <p:set>
                                      <p:cBhvr>
                                        <p:cTn id="28" dur="500" fill="hold"/>
                                        <p:tgtEl>
                                          <p:spTgt spid="12">
                                            <p:txEl>
                                              <p:pRg st="2" end="2"/>
                                            </p:txEl>
                                          </p:spTgt>
                                        </p:tgtEl>
                                        <p:attrNameLst>
                                          <p:attrName>fill.type</p:attrName>
                                        </p:attrNameLst>
                                      </p:cBhvr>
                                      <p:to>
                                        <p:strVal val="solid"/>
                                      </p:to>
                                    </p:set>
                                    <p:set>
                                      <p:cBhvr>
                                        <p:cTn id="29" dur="500" fill="hold"/>
                                        <p:tgtEl>
                                          <p:spTgt spid="12">
                                            <p:txEl>
                                              <p:pRg st="2" end="2"/>
                                            </p:txEl>
                                          </p:spTgt>
                                        </p:tgtEl>
                                        <p:attrNameLst>
                                          <p:attrName>fill.on</p:attrName>
                                        </p:attrNameLst>
                                      </p:cBhvr>
                                      <p:to>
                                        <p:strVal val="true"/>
                                      </p:to>
                                    </p:set>
                                  </p:childTnLst>
                                </p:cTn>
                              </p:par>
                            </p:childTnLst>
                          </p:cTn>
                        </p:par>
                        <p:par>
                          <p:cTn id="30" fill="hold">
                            <p:stCondLst>
                              <p:cond delay="500"/>
                            </p:stCondLst>
                            <p:childTnLst>
                              <p:par>
                                <p:cTn id="31" presetID="10" presetClass="entr" presetSubtype="0" fill="hold" nodeType="afterEffect">
                                  <p:stCondLst>
                                    <p:cond delay="0"/>
                                  </p:stCondLst>
                                  <p:childTnLst>
                                    <p:set>
                                      <p:cBhvr>
                                        <p:cTn id="32" dur="1" fill="hold">
                                          <p:stCondLst>
                                            <p:cond delay="0"/>
                                          </p:stCondLst>
                                        </p:cTn>
                                        <p:tgtEl>
                                          <p:spTgt spid="17410"/>
                                        </p:tgtEl>
                                        <p:attrNameLst>
                                          <p:attrName>style.visibility</p:attrName>
                                        </p:attrNameLst>
                                      </p:cBhvr>
                                      <p:to>
                                        <p:strVal val="visible"/>
                                      </p:to>
                                    </p:set>
                                    <p:animEffect transition="in" filter="fade">
                                      <p:cBhvr>
                                        <p:cTn id="33" dur="1500"/>
                                        <p:tgtEl>
                                          <p:spTgt spid="17410"/>
                                        </p:tgtEl>
                                      </p:cBhvr>
                                    </p:animEffect>
                                  </p:childTnLst>
                                </p:cTn>
                              </p:par>
                              <p:par>
                                <p:cTn id="34" presetID="10" presetClass="entr" presetSubtype="0" fill="hold" nodeType="withEffect">
                                  <p:stCondLst>
                                    <p:cond delay="0"/>
                                  </p:stCondLst>
                                  <p:childTnLst>
                                    <p:set>
                                      <p:cBhvr>
                                        <p:cTn id="35" dur="1" fill="hold">
                                          <p:stCondLst>
                                            <p:cond delay="0"/>
                                          </p:stCondLst>
                                        </p:cTn>
                                        <p:tgtEl>
                                          <p:spTgt spid="17414"/>
                                        </p:tgtEl>
                                        <p:attrNameLst>
                                          <p:attrName>style.visibility</p:attrName>
                                        </p:attrNameLst>
                                      </p:cBhvr>
                                      <p:to>
                                        <p:strVal val="visible"/>
                                      </p:to>
                                    </p:set>
                                    <p:animEffect transition="in" filter="fade">
                                      <p:cBhvr>
                                        <p:cTn id="36" dur="15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treaty of versailles m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5796136" y="116632"/>
            <a:ext cx="3239765" cy="327620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31396" y="116632"/>
            <a:ext cx="5420724" cy="584775"/>
          </a:xfrm>
          <a:prstGeom prst="rect">
            <a:avLst/>
          </a:prstGeom>
          <a:noFill/>
        </p:spPr>
        <p:txBody>
          <a:bodyPr wrap="square" rtlCol="0">
            <a:spAutoFit/>
          </a:bodyPr>
          <a:lstStyle/>
          <a:p>
            <a:r>
              <a:rPr lang="en-GB" sz="3200" dirty="0" smtClean="0">
                <a:latin typeface="Century Gothic" panose="020B0502020202020204" pitchFamily="34" charset="0"/>
              </a:rPr>
              <a:t>Decision Four</a:t>
            </a:r>
            <a:endParaRPr lang="en-GB" sz="3200" dirty="0">
              <a:latin typeface="Century Gothic" panose="020B0502020202020204" pitchFamily="34" charset="0"/>
            </a:endParaRPr>
          </a:p>
        </p:txBody>
      </p:sp>
      <p:sp>
        <p:nvSpPr>
          <p:cNvPr id="8" name="Rectangle 7"/>
          <p:cNvSpPr/>
          <p:nvPr/>
        </p:nvSpPr>
        <p:spPr>
          <a:xfrm>
            <a:off x="107504" y="701407"/>
            <a:ext cx="5544616" cy="2677656"/>
          </a:xfrm>
          <a:prstGeom prst="rect">
            <a:avLst/>
          </a:prstGeom>
        </p:spPr>
        <p:txBody>
          <a:bodyPr wrap="square">
            <a:spAutoFit/>
          </a:bodyPr>
          <a:lstStyle/>
          <a:p>
            <a:r>
              <a:rPr lang="en-GB" sz="2800" dirty="0" smtClean="0">
                <a:effectLst/>
                <a:latin typeface="Century Gothic"/>
                <a:ea typeface="Times New Roman"/>
                <a:cs typeface="Arial"/>
              </a:rPr>
              <a:t>Area D on the map is part of Germany. Most people there are Germans but some are Poles. You want to make the new nation Poland, as strong as possible. Should you …?</a:t>
            </a:r>
            <a:endParaRPr lang="en-GB" sz="2800" dirty="0">
              <a:latin typeface="Century Gothic" panose="020B0502020202020204" pitchFamily="34" charset="0"/>
            </a:endParaRPr>
          </a:p>
        </p:txBody>
      </p:sp>
      <p:sp>
        <p:nvSpPr>
          <p:cNvPr id="9" name="Rectangle 8"/>
          <p:cNvSpPr/>
          <p:nvPr/>
        </p:nvSpPr>
        <p:spPr>
          <a:xfrm>
            <a:off x="309496" y="3717032"/>
            <a:ext cx="8465779" cy="954107"/>
          </a:xfrm>
          <a:prstGeom prst="rect">
            <a:avLst/>
          </a:prstGeom>
        </p:spPr>
        <p:txBody>
          <a:bodyPr wrap="none">
            <a:spAutoFit/>
          </a:bodyPr>
          <a:lstStyle/>
          <a:p>
            <a:pPr marL="514350" indent="-514350">
              <a:buAutoNum type="alphaLcParenR"/>
            </a:pPr>
            <a:r>
              <a:rPr lang="en-GB" sz="2800" dirty="0" smtClean="0">
                <a:latin typeface="Century Gothic" panose="020B0502020202020204" pitchFamily="34" charset="0"/>
              </a:rPr>
              <a:t>give this land to Poland  (the Polish Corridor) </a:t>
            </a:r>
          </a:p>
          <a:p>
            <a:r>
              <a:rPr lang="en-GB" sz="2800" dirty="0">
                <a:latin typeface="Century Gothic" panose="020B0502020202020204" pitchFamily="34" charset="0"/>
              </a:rPr>
              <a:t> </a:t>
            </a:r>
            <a:r>
              <a:rPr lang="en-GB" sz="2800" dirty="0" smtClean="0">
                <a:latin typeface="Century Gothic" panose="020B0502020202020204" pitchFamily="34" charset="0"/>
              </a:rPr>
              <a:t>    and split Germany in two</a:t>
            </a:r>
            <a:endParaRPr lang="en-GB" sz="2800" dirty="0">
              <a:latin typeface="Century Gothic" panose="020B0502020202020204" pitchFamily="34" charset="0"/>
            </a:endParaRPr>
          </a:p>
        </p:txBody>
      </p:sp>
      <p:sp>
        <p:nvSpPr>
          <p:cNvPr id="10" name="Rectangle 9"/>
          <p:cNvSpPr/>
          <p:nvPr/>
        </p:nvSpPr>
        <p:spPr>
          <a:xfrm>
            <a:off x="344457" y="4671139"/>
            <a:ext cx="4222631" cy="523220"/>
          </a:xfrm>
          <a:prstGeom prst="rect">
            <a:avLst/>
          </a:prstGeom>
        </p:spPr>
        <p:txBody>
          <a:bodyPr wrap="none">
            <a:spAutoFit/>
          </a:bodyPr>
          <a:lstStyle/>
          <a:p>
            <a:r>
              <a:rPr lang="en-GB" sz="2800" dirty="0" smtClean="0">
                <a:latin typeface="Century Gothic" panose="020B0502020202020204" pitchFamily="34" charset="0"/>
              </a:rPr>
              <a:t>b) </a:t>
            </a:r>
            <a:r>
              <a:rPr lang="en-GB" sz="2800" dirty="0" smtClean="0">
                <a:effectLst/>
                <a:latin typeface="Century Gothic"/>
                <a:ea typeface="Times New Roman"/>
                <a:cs typeface="Arial"/>
              </a:rPr>
              <a:t>let Germany keep it </a:t>
            </a:r>
            <a:endParaRPr lang="en-GB" sz="2800" dirty="0">
              <a:latin typeface="Century Gothic" panose="020B0502020202020204" pitchFamily="34" charset="0"/>
            </a:endParaRPr>
          </a:p>
        </p:txBody>
      </p:sp>
      <p:sp>
        <p:nvSpPr>
          <p:cNvPr id="12" name="Rectangle 11"/>
          <p:cNvSpPr/>
          <p:nvPr/>
        </p:nvSpPr>
        <p:spPr>
          <a:xfrm>
            <a:off x="344457" y="5283201"/>
            <a:ext cx="7043916" cy="523220"/>
          </a:xfrm>
          <a:prstGeom prst="rect">
            <a:avLst/>
          </a:prstGeom>
        </p:spPr>
        <p:txBody>
          <a:bodyPr wrap="none">
            <a:spAutoFit/>
          </a:bodyPr>
          <a:lstStyle/>
          <a:p>
            <a:pPr>
              <a:spcAft>
                <a:spcPts val="0"/>
              </a:spcAft>
            </a:pPr>
            <a:r>
              <a:rPr lang="en-GB" sz="2800" dirty="0" smtClean="0">
                <a:latin typeface="Century Gothic" panose="020B0502020202020204" pitchFamily="34" charset="0"/>
              </a:rPr>
              <a:t>c) </a:t>
            </a:r>
            <a:r>
              <a:rPr lang="en-GB" sz="2800" dirty="0" smtClean="0">
                <a:effectLst/>
                <a:latin typeface="Century Gothic"/>
                <a:ea typeface="Times New Roman"/>
              </a:rPr>
              <a:t>let it be run by the </a:t>
            </a:r>
            <a:r>
              <a:rPr lang="en-GB" sz="2800" b="1" dirty="0" smtClean="0">
                <a:effectLst/>
                <a:latin typeface="Century Gothic"/>
                <a:ea typeface="Times New Roman"/>
              </a:rPr>
              <a:t>League of Nations</a:t>
            </a:r>
            <a:endParaRPr lang="en-GB" sz="2800" dirty="0">
              <a:effectLst/>
              <a:latin typeface="Arial"/>
              <a:ea typeface="Times New Roman"/>
            </a:endParaRPr>
          </a:p>
        </p:txBody>
      </p:sp>
      <p:sp>
        <p:nvSpPr>
          <p:cNvPr id="11" name="Right Arrow 10"/>
          <p:cNvSpPr/>
          <p:nvPr/>
        </p:nvSpPr>
        <p:spPr>
          <a:xfrm rot="472042">
            <a:off x="5322489" y="1275651"/>
            <a:ext cx="2575384" cy="45719"/>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386" name="Picture 2" descr="http://www.crwflags.com/fotw/images/p/pl_ost18.gif">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8345" y="1099606"/>
            <a:ext cx="504056" cy="3309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9714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500" fill="hold"/>
                                        <p:tgtEl>
                                          <p:spTgt spid="8"/>
                                        </p:tgtEl>
                                        <p:attrNameLst>
                                          <p:attrName>ppt_x</p:attrName>
                                        </p:attrNameLst>
                                      </p:cBhvr>
                                      <p:tavLst>
                                        <p:tav tm="0">
                                          <p:val>
                                            <p:strVal val="0-#ppt_w/2"/>
                                          </p:val>
                                        </p:tav>
                                        <p:tav tm="100000">
                                          <p:val>
                                            <p:strVal val="#ppt_x"/>
                                          </p:val>
                                        </p:tav>
                                      </p:tavLst>
                                    </p:anim>
                                    <p:anim calcmode="lin" valueType="num">
                                      <p:cBhvr additive="base">
                                        <p:cTn id="8" dur="1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2" presetClass="entr" presetSubtype="8"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9" presetClass="emph" presetSubtype="0" fill="hold" nodeType="clickEffect">
                                  <p:stCondLst>
                                    <p:cond delay="0"/>
                                  </p:stCondLst>
                                  <p:childTnLst>
                                    <p:animClr clrSpc="rgb" dir="cw">
                                      <p:cBhvr override="childStyle">
                                        <p:cTn id="16" dur="500" fill="hold"/>
                                        <p:tgtEl>
                                          <p:spTgt spid="9">
                                            <p:txEl>
                                              <p:pRg st="0" end="0"/>
                                            </p:txEl>
                                          </p:spTgt>
                                        </p:tgtEl>
                                        <p:attrNameLst>
                                          <p:attrName>style.color</p:attrName>
                                        </p:attrNameLst>
                                      </p:cBhvr>
                                      <p:to>
                                        <a:srgbClr val="FFFFFF"/>
                                      </p:to>
                                    </p:animClr>
                                    <p:animClr clrSpc="rgb" dir="cw">
                                      <p:cBhvr>
                                        <p:cTn id="17" dur="500" fill="hold"/>
                                        <p:tgtEl>
                                          <p:spTgt spid="9">
                                            <p:txEl>
                                              <p:pRg st="0" end="0"/>
                                            </p:txEl>
                                          </p:spTgt>
                                        </p:tgtEl>
                                        <p:attrNameLst>
                                          <p:attrName>fillcolor</p:attrName>
                                        </p:attrNameLst>
                                      </p:cBhvr>
                                      <p:to>
                                        <a:srgbClr val="FFFFFF"/>
                                      </p:to>
                                    </p:animClr>
                                    <p:set>
                                      <p:cBhvr>
                                        <p:cTn id="18" dur="500" fill="hold"/>
                                        <p:tgtEl>
                                          <p:spTgt spid="9">
                                            <p:txEl>
                                              <p:pRg st="0" end="0"/>
                                            </p:txEl>
                                          </p:spTgt>
                                        </p:tgtEl>
                                        <p:attrNameLst>
                                          <p:attrName>fill.type</p:attrName>
                                        </p:attrNameLst>
                                      </p:cBhvr>
                                      <p:to>
                                        <p:strVal val="solid"/>
                                      </p:to>
                                    </p:set>
                                    <p:set>
                                      <p:cBhvr>
                                        <p:cTn id="19" dur="500" fill="hold"/>
                                        <p:tgtEl>
                                          <p:spTgt spid="9">
                                            <p:txEl>
                                              <p:pRg st="0" end="0"/>
                                            </p:txEl>
                                          </p:spTgt>
                                        </p:tgtEl>
                                        <p:attrNameLst>
                                          <p:attrName>fill.on</p:attrName>
                                        </p:attrNameLst>
                                      </p:cBhvr>
                                      <p:to>
                                        <p:strVal val="true"/>
                                      </p:to>
                                    </p:set>
                                  </p:childTnLst>
                                </p:cTn>
                              </p:par>
                              <p:par>
                                <p:cTn id="20" presetID="19" presetClass="emph" presetSubtype="0" fill="hold" nodeType="withEffect">
                                  <p:stCondLst>
                                    <p:cond delay="0"/>
                                  </p:stCondLst>
                                  <p:childTnLst>
                                    <p:animClr clrSpc="rgb" dir="cw">
                                      <p:cBhvr override="childStyle">
                                        <p:cTn id="21" dur="500" fill="hold"/>
                                        <p:tgtEl>
                                          <p:spTgt spid="9">
                                            <p:txEl>
                                              <p:pRg st="1" end="1"/>
                                            </p:txEl>
                                          </p:spTgt>
                                        </p:tgtEl>
                                        <p:attrNameLst>
                                          <p:attrName>style.color</p:attrName>
                                        </p:attrNameLst>
                                      </p:cBhvr>
                                      <p:to>
                                        <a:srgbClr val="FFFFFF"/>
                                      </p:to>
                                    </p:animClr>
                                    <p:animClr clrSpc="rgb" dir="cw">
                                      <p:cBhvr>
                                        <p:cTn id="22" dur="500" fill="hold"/>
                                        <p:tgtEl>
                                          <p:spTgt spid="9">
                                            <p:txEl>
                                              <p:pRg st="1" end="1"/>
                                            </p:txEl>
                                          </p:spTgt>
                                        </p:tgtEl>
                                        <p:attrNameLst>
                                          <p:attrName>fillcolor</p:attrName>
                                        </p:attrNameLst>
                                      </p:cBhvr>
                                      <p:to>
                                        <a:srgbClr val="FFFFFF"/>
                                      </p:to>
                                    </p:animClr>
                                    <p:set>
                                      <p:cBhvr>
                                        <p:cTn id="23" dur="500" fill="hold"/>
                                        <p:tgtEl>
                                          <p:spTgt spid="9">
                                            <p:txEl>
                                              <p:pRg st="1" end="1"/>
                                            </p:txEl>
                                          </p:spTgt>
                                        </p:tgtEl>
                                        <p:attrNameLst>
                                          <p:attrName>fill.type</p:attrName>
                                        </p:attrNameLst>
                                      </p:cBhvr>
                                      <p:to>
                                        <p:strVal val="solid"/>
                                      </p:to>
                                    </p:set>
                                    <p:set>
                                      <p:cBhvr>
                                        <p:cTn id="24" dur="500" fill="hold"/>
                                        <p:tgtEl>
                                          <p:spTgt spid="9">
                                            <p:txEl>
                                              <p:pRg st="1" end="1"/>
                                            </p:txEl>
                                          </p:spTgt>
                                        </p:tgtEl>
                                        <p:attrNameLst>
                                          <p:attrName>fill.on</p:attrName>
                                        </p:attrNameLst>
                                      </p:cBhvr>
                                      <p:to>
                                        <p:strVal val="true"/>
                                      </p:to>
                                    </p:set>
                                  </p:childTnLst>
                                </p:cTn>
                              </p:par>
                            </p:childTnLst>
                          </p:cTn>
                        </p:par>
                        <p:par>
                          <p:cTn id="25" fill="hold">
                            <p:stCondLst>
                              <p:cond delay="500"/>
                            </p:stCondLst>
                            <p:childTnLst>
                              <p:par>
                                <p:cTn id="26" presetID="10" presetClass="entr" presetSubtype="0" fill="hold" nodeType="afterEffect">
                                  <p:stCondLst>
                                    <p:cond delay="0"/>
                                  </p:stCondLst>
                                  <p:childTnLst>
                                    <p:set>
                                      <p:cBhvr>
                                        <p:cTn id="27" dur="1" fill="hold">
                                          <p:stCondLst>
                                            <p:cond delay="0"/>
                                          </p:stCondLst>
                                        </p:cTn>
                                        <p:tgtEl>
                                          <p:spTgt spid="16386"/>
                                        </p:tgtEl>
                                        <p:attrNameLst>
                                          <p:attrName>style.visibility</p:attrName>
                                        </p:attrNameLst>
                                      </p:cBhvr>
                                      <p:to>
                                        <p:strVal val="visible"/>
                                      </p:to>
                                    </p:set>
                                    <p:animEffect transition="in" filter="fade">
                                      <p:cBhvr>
                                        <p:cTn id="28" dur="1500"/>
                                        <p:tgtEl>
                                          <p:spTgt spid="16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rrowheads="1"/>
          </p:cNvSpPr>
          <p:nvPr>
            <p:ph type="title"/>
          </p:nvPr>
        </p:nvSpPr>
        <p:spPr/>
        <p:txBody>
          <a:bodyPr/>
          <a:lstStyle/>
          <a:p>
            <a:pPr eaLnBrk="1" hangingPunct="1">
              <a:defRPr/>
            </a:pPr>
            <a:r>
              <a:rPr lang="en-GB" smtClean="0"/>
              <a:t>Problem, problems!</a:t>
            </a:r>
            <a:endParaRPr lang="en-US" smtClean="0"/>
          </a:p>
        </p:txBody>
      </p:sp>
      <p:sp>
        <p:nvSpPr>
          <p:cNvPr id="71683" name="Rectangle 3"/>
          <p:cNvSpPr>
            <a:spLocks noGrp="1" noChangeArrowheads="1"/>
          </p:cNvSpPr>
          <p:nvPr>
            <p:ph type="body" idx="1"/>
          </p:nvPr>
        </p:nvSpPr>
        <p:spPr>
          <a:xfrm>
            <a:off x="0" y="1268413"/>
            <a:ext cx="9144000" cy="4857750"/>
          </a:xfrm>
        </p:spPr>
        <p:txBody>
          <a:bodyPr>
            <a:normAutofit fontScale="92500"/>
          </a:bodyPr>
          <a:lstStyle/>
          <a:p>
            <a:pPr>
              <a:lnSpc>
                <a:spcPct val="90000"/>
              </a:lnSpc>
              <a:buNone/>
              <a:defRPr/>
            </a:pPr>
            <a:r>
              <a:rPr lang="en-GB" dirty="0" smtClean="0"/>
              <a:t>	</a:t>
            </a:r>
            <a:r>
              <a:rPr lang="en-GB" i="1" dirty="0" smtClean="0">
                <a:latin typeface="Century Gothic" panose="020B0502020202020204" pitchFamily="34" charset="0"/>
              </a:rPr>
              <a:t>Here are some of the problems facing world leaders at the end of WWI. What advice would you offer </a:t>
            </a:r>
            <a:r>
              <a:rPr lang="en-GB" i="1" dirty="0">
                <a:latin typeface="Century Gothic" panose="020B0502020202020204" pitchFamily="34" charset="0"/>
              </a:rPr>
              <a:t>them?</a:t>
            </a:r>
          </a:p>
          <a:p>
            <a:pPr>
              <a:lnSpc>
                <a:spcPct val="90000"/>
              </a:lnSpc>
              <a:buNone/>
              <a:defRPr/>
            </a:pPr>
            <a:endParaRPr lang="en-GB" i="1" dirty="0">
              <a:latin typeface="Century Gothic" panose="020B0502020202020204" pitchFamily="34" charset="0"/>
            </a:endParaRPr>
          </a:p>
          <a:p>
            <a:pPr>
              <a:lnSpc>
                <a:spcPct val="90000"/>
              </a:lnSpc>
              <a:buNone/>
              <a:defRPr/>
            </a:pPr>
            <a:r>
              <a:rPr lang="en-GB" dirty="0">
                <a:latin typeface="Century Gothic" panose="020B0502020202020204" pitchFamily="34" charset="0"/>
              </a:rPr>
              <a:t>	1. Who should pay for the destruction?</a:t>
            </a:r>
          </a:p>
          <a:p>
            <a:pPr>
              <a:lnSpc>
                <a:spcPct val="90000"/>
              </a:lnSpc>
              <a:buNone/>
              <a:defRPr/>
            </a:pPr>
            <a:r>
              <a:rPr lang="en-GB" dirty="0">
                <a:latin typeface="Century Gothic" panose="020B0502020202020204" pitchFamily="34" charset="0"/>
              </a:rPr>
              <a:t>	2. What could be done to help the economies of countries affected by the War?</a:t>
            </a:r>
          </a:p>
          <a:p>
            <a:pPr>
              <a:lnSpc>
                <a:spcPct val="90000"/>
              </a:lnSpc>
              <a:buNone/>
              <a:defRPr/>
            </a:pPr>
            <a:r>
              <a:rPr lang="en-GB" dirty="0">
                <a:latin typeface="Century Gothic" panose="020B0502020202020204" pitchFamily="34" charset="0"/>
              </a:rPr>
              <a:t>	3. How could future wars be prevented?</a:t>
            </a:r>
          </a:p>
          <a:p>
            <a:pPr>
              <a:lnSpc>
                <a:spcPct val="90000"/>
              </a:lnSpc>
              <a:buNone/>
              <a:defRPr/>
            </a:pPr>
            <a:r>
              <a:rPr lang="en-GB" dirty="0">
                <a:latin typeface="Century Gothic" panose="020B0502020202020204" pitchFamily="34" charset="0"/>
              </a:rPr>
              <a:t>	4. What could be done to help the families of the dead or injured?</a:t>
            </a:r>
            <a:endParaRPr lang="en-US" dirty="0">
              <a:latin typeface="Century Gothic" panose="020B0502020202020204" pitchFamily="34" charset="0"/>
            </a:endParaRPr>
          </a:p>
          <a:p>
            <a:pPr eaLnBrk="1" hangingPunct="1">
              <a:lnSpc>
                <a:spcPct val="90000"/>
              </a:lnSpc>
              <a:buFont typeface="Wingdings" pitchFamily="2" charset="2"/>
              <a:buNone/>
              <a:defRPr/>
            </a:pPr>
            <a:endParaRPr lang="en-US" dirty="0" smtClean="0"/>
          </a:p>
        </p:txBody>
      </p:sp>
    </p:spTree>
    <p:extLst>
      <p:ext uri="{BB962C8B-B14F-4D97-AF65-F5344CB8AC3E}">
        <p14:creationId xmlns:p14="http://schemas.microsoft.com/office/powerpoint/2010/main" val="38661093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treaty of versailles m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5796136" y="116632"/>
            <a:ext cx="3239765" cy="327620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31396" y="116632"/>
            <a:ext cx="5420724" cy="584775"/>
          </a:xfrm>
          <a:prstGeom prst="rect">
            <a:avLst/>
          </a:prstGeom>
          <a:noFill/>
        </p:spPr>
        <p:txBody>
          <a:bodyPr wrap="square" rtlCol="0">
            <a:spAutoFit/>
          </a:bodyPr>
          <a:lstStyle/>
          <a:p>
            <a:r>
              <a:rPr lang="en-GB" sz="3200" dirty="0" smtClean="0">
                <a:latin typeface="Century Gothic" panose="020B0502020202020204" pitchFamily="34" charset="0"/>
              </a:rPr>
              <a:t>Decision Five</a:t>
            </a:r>
            <a:endParaRPr lang="en-GB" sz="3200" dirty="0">
              <a:latin typeface="Century Gothic" panose="020B0502020202020204" pitchFamily="34" charset="0"/>
            </a:endParaRPr>
          </a:p>
        </p:txBody>
      </p:sp>
      <p:sp>
        <p:nvSpPr>
          <p:cNvPr id="8" name="Rectangle 7"/>
          <p:cNvSpPr/>
          <p:nvPr/>
        </p:nvSpPr>
        <p:spPr>
          <a:xfrm>
            <a:off x="107504" y="701407"/>
            <a:ext cx="5544616" cy="2246769"/>
          </a:xfrm>
          <a:prstGeom prst="rect">
            <a:avLst/>
          </a:prstGeom>
        </p:spPr>
        <p:txBody>
          <a:bodyPr wrap="square">
            <a:spAutoFit/>
          </a:bodyPr>
          <a:lstStyle/>
          <a:p>
            <a:r>
              <a:rPr lang="en-GB" sz="2800" dirty="0" smtClean="0">
                <a:effectLst/>
                <a:latin typeface="Century Gothic"/>
                <a:ea typeface="Times New Roman"/>
                <a:cs typeface="Arial"/>
              </a:rPr>
              <a:t>You guess that Germany and Austria may want to join to become one country. They share the same language and culture. Should you … ?</a:t>
            </a:r>
            <a:endParaRPr lang="en-GB" sz="2800" dirty="0">
              <a:latin typeface="Century Gothic" panose="020B0502020202020204" pitchFamily="34" charset="0"/>
            </a:endParaRPr>
          </a:p>
        </p:txBody>
      </p:sp>
      <p:sp>
        <p:nvSpPr>
          <p:cNvPr id="9" name="Rectangle 8"/>
          <p:cNvSpPr/>
          <p:nvPr/>
        </p:nvSpPr>
        <p:spPr>
          <a:xfrm>
            <a:off x="309496" y="3717032"/>
            <a:ext cx="6377067" cy="523220"/>
          </a:xfrm>
          <a:prstGeom prst="rect">
            <a:avLst/>
          </a:prstGeom>
        </p:spPr>
        <p:txBody>
          <a:bodyPr wrap="none">
            <a:spAutoFit/>
          </a:bodyPr>
          <a:lstStyle/>
          <a:p>
            <a:pPr marL="514350" indent="-514350">
              <a:buAutoNum type="alphaLcParenR"/>
            </a:pPr>
            <a:r>
              <a:rPr lang="en-GB" sz="2800" dirty="0" smtClean="0">
                <a:latin typeface="Century Gothic" panose="020B0502020202020204" pitchFamily="34" charset="0"/>
              </a:rPr>
              <a:t>forbid them to join as one nation</a:t>
            </a:r>
            <a:endParaRPr lang="en-GB" sz="2800" dirty="0">
              <a:latin typeface="Century Gothic" panose="020B0502020202020204" pitchFamily="34" charset="0"/>
            </a:endParaRPr>
          </a:p>
        </p:txBody>
      </p:sp>
      <p:sp>
        <p:nvSpPr>
          <p:cNvPr id="10" name="Rectangle 9"/>
          <p:cNvSpPr/>
          <p:nvPr/>
        </p:nvSpPr>
        <p:spPr>
          <a:xfrm>
            <a:off x="300159" y="4409529"/>
            <a:ext cx="6240811" cy="523220"/>
          </a:xfrm>
          <a:prstGeom prst="rect">
            <a:avLst/>
          </a:prstGeom>
        </p:spPr>
        <p:txBody>
          <a:bodyPr wrap="none">
            <a:spAutoFit/>
          </a:bodyPr>
          <a:lstStyle/>
          <a:p>
            <a:r>
              <a:rPr lang="en-GB" sz="2800" dirty="0" smtClean="0">
                <a:latin typeface="Century Gothic" panose="020B0502020202020204" pitchFamily="34" charset="0"/>
              </a:rPr>
              <a:t>b</a:t>
            </a:r>
            <a:r>
              <a:rPr lang="en-GB" sz="2800" smtClean="0">
                <a:latin typeface="Century Gothic" panose="020B0502020202020204" pitchFamily="34" charset="0"/>
              </a:rPr>
              <a:t>) </a:t>
            </a:r>
            <a:r>
              <a:rPr lang="en-GB" sz="2800" smtClean="0">
                <a:effectLst/>
                <a:latin typeface="Century Gothic"/>
                <a:ea typeface="Times New Roman"/>
                <a:cs typeface="Arial"/>
              </a:rPr>
              <a:t>allow them to join as one nation</a:t>
            </a:r>
            <a:endParaRPr lang="en-GB" sz="2800" dirty="0">
              <a:latin typeface="Century Gothic" panose="020B0502020202020204" pitchFamily="34" charset="0"/>
            </a:endParaRPr>
          </a:p>
        </p:txBody>
      </p:sp>
      <p:sp>
        <p:nvSpPr>
          <p:cNvPr id="11" name="Right Arrow 10"/>
          <p:cNvSpPr/>
          <p:nvPr/>
        </p:nvSpPr>
        <p:spPr>
          <a:xfrm rot="472042">
            <a:off x="4849836" y="2729459"/>
            <a:ext cx="2473508" cy="49664"/>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Left-Right Arrow 1"/>
          <p:cNvSpPr/>
          <p:nvPr/>
        </p:nvSpPr>
        <p:spPr>
          <a:xfrm rot="1755185">
            <a:off x="6955063" y="2525525"/>
            <a:ext cx="720080" cy="6975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Flowchart: Summing Junction 2"/>
          <p:cNvSpPr/>
          <p:nvPr/>
        </p:nvSpPr>
        <p:spPr>
          <a:xfrm>
            <a:off x="6877487" y="2336045"/>
            <a:ext cx="756418" cy="714927"/>
          </a:xfrm>
          <a:prstGeom prst="flowChartSummingJunction">
            <a:avLst/>
          </a:prstGeom>
          <a:solidFill>
            <a:schemeClr val="bg1">
              <a:alpha val="1500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16757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000" fill="hold"/>
                                        <p:tgtEl>
                                          <p:spTgt spid="8"/>
                                        </p:tgtEl>
                                        <p:attrNameLst>
                                          <p:attrName>ppt_x</p:attrName>
                                        </p:attrNameLst>
                                      </p:cBhvr>
                                      <p:tavLst>
                                        <p:tav tm="0">
                                          <p:val>
                                            <p:strVal val="0-#ppt_w/2"/>
                                          </p:val>
                                        </p:tav>
                                        <p:tav tm="100000">
                                          <p:val>
                                            <p:strVal val="#ppt_x"/>
                                          </p:val>
                                        </p:tav>
                                      </p:tavLst>
                                    </p:anim>
                                    <p:anim calcmode="lin" valueType="num">
                                      <p:cBhvr additive="base">
                                        <p:cTn id="8" dur="20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2" presetClass="entr" presetSubtype="8"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9" presetClass="emph" presetSubtype="0" fill="hold" nodeType="clickEffect">
                                  <p:stCondLst>
                                    <p:cond delay="0"/>
                                  </p:stCondLst>
                                  <p:childTnLst>
                                    <p:animClr clrSpc="rgb" dir="cw">
                                      <p:cBhvr override="childStyle">
                                        <p:cTn id="19" dur="500" fill="hold"/>
                                        <p:tgtEl>
                                          <p:spTgt spid="9">
                                            <p:txEl>
                                              <p:pRg st="0" end="0"/>
                                            </p:txEl>
                                          </p:spTgt>
                                        </p:tgtEl>
                                        <p:attrNameLst>
                                          <p:attrName>style.color</p:attrName>
                                        </p:attrNameLst>
                                      </p:cBhvr>
                                      <p:to>
                                        <a:srgbClr val="FFFFFF"/>
                                      </p:to>
                                    </p:animClr>
                                    <p:animClr clrSpc="rgb" dir="cw">
                                      <p:cBhvr>
                                        <p:cTn id="20" dur="500" fill="hold"/>
                                        <p:tgtEl>
                                          <p:spTgt spid="9">
                                            <p:txEl>
                                              <p:pRg st="0" end="0"/>
                                            </p:txEl>
                                          </p:spTgt>
                                        </p:tgtEl>
                                        <p:attrNameLst>
                                          <p:attrName>fillcolor</p:attrName>
                                        </p:attrNameLst>
                                      </p:cBhvr>
                                      <p:to>
                                        <a:srgbClr val="FFFFFF"/>
                                      </p:to>
                                    </p:animClr>
                                    <p:set>
                                      <p:cBhvr>
                                        <p:cTn id="21" dur="500" fill="hold"/>
                                        <p:tgtEl>
                                          <p:spTgt spid="9">
                                            <p:txEl>
                                              <p:pRg st="0" end="0"/>
                                            </p:txEl>
                                          </p:spTgt>
                                        </p:tgtEl>
                                        <p:attrNameLst>
                                          <p:attrName>fill.type</p:attrName>
                                        </p:attrNameLst>
                                      </p:cBhvr>
                                      <p:to>
                                        <p:strVal val="solid"/>
                                      </p:to>
                                    </p:set>
                                    <p:set>
                                      <p:cBhvr>
                                        <p:cTn id="22" dur="500" fill="hold"/>
                                        <p:tgtEl>
                                          <p:spTgt spid="9">
                                            <p:txEl>
                                              <p:pRg st="0" end="0"/>
                                            </p:txEl>
                                          </p:spTgt>
                                        </p:tgtEl>
                                        <p:attrNameLst>
                                          <p:attrName>fill.on</p:attrName>
                                        </p:attrNameLst>
                                      </p:cBhvr>
                                      <p:to>
                                        <p:strVal val="true"/>
                                      </p:to>
                                    </p:set>
                                  </p:childTnLst>
                                </p:cTn>
                              </p:par>
                            </p:childTnLst>
                          </p:cTn>
                        </p:par>
                        <p:par>
                          <p:cTn id="23" fill="hold">
                            <p:stCondLst>
                              <p:cond delay="500"/>
                            </p:stCondLst>
                            <p:childTnLst>
                              <p:par>
                                <p:cTn id="24" presetID="10" presetClass="entr" presetSubtype="0" fill="hold" grpId="0" nodeType="after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fade">
                                      <p:cBhvr>
                                        <p:cTn id="26" dur="1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2" grpId="0" animBg="1"/>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2" descr="http://th06.deviantart.net/fs70/PRE/i/2013/210/0/1/yet_another_german_soldier__wwi__by_jdcinnyc-d6fri9t.jpg">
            <a:hlinkClick r:id="rId3"/>
          </p:cNvPr>
          <p:cNvPicPr>
            <a:picLocks noChangeAspect="1" noChangeArrowheads="1"/>
          </p:cNvPicPr>
          <p:nvPr/>
        </p:nvPicPr>
        <p:blipFill>
          <a:blip r:embed="rId4" cstate="print">
            <a:clrChange>
              <a:clrFrom>
                <a:srgbClr val="555B41"/>
              </a:clrFrom>
              <a:clrTo>
                <a:srgbClr val="555B41">
                  <a:alpha val="0"/>
                </a:srgbClr>
              </a:clrTo>
            </a:clrChange>
            <a:extLst>
              <a:ext uri="{28A0092B-C50C-407E-A947-70E740481C1C}">
                <a14:useLocalDpi xmlns:a14="http://schemas.microsoft.com/office/drawing/2010/main" val="0"/>
              </a:ext>
            </a:extLst>
          </a:blip>
          <a:srcRect/>
          <a:stretch>
            <a:fillRect/>
          </a:stretch>
        </p:blipFill>
        <p:spPr bwMode="auto">
          <a:xfrm>
            <a:off x="7206327" y="-96650"/>
            <a:ext cx="2736304" cy="3559844"/>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http://th06.deviantart.net/fs70/PRE/i/2013/210/0/1/yet_another_german_soldier__wwi__by_jdcinnyc-d6fri9t.jpg">
            <a:hlinkClick r:id="rId3"/>
          </p:cNvPr>
          <p:cNvPicPr>
            <a:picLocks noChangeAspect="1" noChangeArrowheads="1"/>
          </p:cNvPicPr>
          <p:nvPr/>
        </p:nvPicPr>
        <p:blipFill>
          <a:blip r:embed="rId4" cstate="print">
            <a:clrChange>
              <a:clrFrom>
                <a:srgbClr val="555B41"/>
              </a:clrFrom>
              <a:clrTo>
                <a:srgbClr val="555B41">
                  <a:alpha val="0"/>
                </a:srgbClr>
              </a:clrTo>
            </a:clrChange>
            <a:extLst>
              <a:ext uri="{28A0092B-C50C-407E-A947-70E740481C1C}">
                <a14:useLocalDpi xmlns:a14="http://schemas.microsoft.com/office/drawing/2010/main" val="0"/>
              </a:ext>
            </a:extLst>
          </a:blip>
          <a:srcRect/>
          <a:stretch>
            <a:fillRect/>
          </a:stretch>
        </p:blipFill>
        <p:spPr bwMode="auto">
          <a:xfrm>
            <a:off x="6732240" y="0"/>
            <a:ext cx="2736304" cy="3559844"/>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http://th06.deviantart.net/fs70/PRE/i/2013/210/0/1/yet_another_german_soldier__wwi__by_jdcinnyc-d6fri9t.jpg">
            <a:hlinkClick r:id="rId3"/>
          </p:cNvPr>
          <p:cNvPicPr>
            <a:picLocks noChangeAspect="1" noChangeArrowheads="1"/>
          </p:cNvPicPr>
          <p:nvPr/>
        </p:nvPicPr>
        <p:blipFill>
          <a:blip r:embed="rId4" cstate="print">
            <a:clrChange>
              <a:clrFrom>
                <a:srgbClr val="555B41"/>
              </a:clrFrom>
              <a:clrTo>
                <a:srgbClr val="555B41">
                  <a:alpha val="0"/>
                </a:srgbClr>
              </a:clrTo>
            </a:clrChange>
            <a:extLst>
              <a:ext uri="{28A0092B-C50C-407E-A947-70E740481C1C}">
                <a14:useLocalDpi xmlns:a14="http://schemas.microsoft.com/office/drawing/2010/main" val="0"/>
              </a:ext>
            </a:extLst>
          </a:blip>
          <a:srcRect/>
          <a:stretch>
            <a:fillRect/>
          </a:stretch>
        </p:blipFill>
        <p:spPr bwMode="auto">
          <a:xfrm>
            <a:off x="4947204" y="-96650"/>
            <a:ext cx="2736304" cy="355984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http://th06.deviantart.net/fs70/PRE/i/2013/210/0/1/yet_another_german_soldier__wwi__by_jdcinnyc-d6fri9t.jpg">
            <a:hlinkClick r:id="rId3"/>
          </p:cNvPr>
          <p:cNvPicPr>
            <a:picLocks noChangeAspect="1" noChangeArrowheads="1"/>
          </p:cNvPicPr>
          <p:nvPr/>
        </p:nvPicPr>
        <p:blipFill>
          <a:blip r:embed="rId4" cstate="print">
            <a:clrChange>
              <a:clrFrom>
                <a:srgbClr val="555B41"/>
              </a:clrFrom>
              <a:clrTo>
                <a:srgbClr val="555B41">
                  <a:alpha val="0"/>
                </a:srgbClr>
              </a:clrTo>
            </a:clrChange>
            <a:extLst>
              <a:ext uri="{28A0092B-C50C-407E-A947-70E740481C1C}">
                <a14:useLocalDpi xmlns:a14="http://schemas.microsoft.com/office/drawing/2010/main" val="0"/>
              </a:ext>
            </a:extLst>
          </a:blip>
          <a:srcRect/>
          <a:stretch>
            <a:fillRect/>
          </a:stretch>
        </p:blipFill>
        <p:spPr bwMode="auto">
          <a:xfrm>
            <a:off x="5652120" y="0"/>
            <a:ext cx="2736304" cy="355984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31396" y="116632"/>
            <a:ext cx="5420724" cy="584775"/>
          </a:xfrm>
          <a:prstGeom prst="rect">
            <a:avLst/>
          </a:prstGeom>
          <a:noFill/>
        </p:spPr>
        <p:txBody>
          <a:bodyPr wrap="square" rtlCol="0">
            <a:spAutoFit/>
          </a:bodyPr>
          <a:lstStyle/>
          <a:p>
            <a:r>
              <a:rPr lang="en-GB" sz="3200" dirty="0" smtClean="0">
                <a:latin typeface="Century Gothic" panose="020B0502020202020204" pitchFamily="34" charset="0"/>
              </a:rPr>
              <a:t>Decision Six</a:t>
            </a:r>
            <a:endParaRPr lang="en-GB" sz="3200" dirty="0">
              <a:latin typeface="Century Gothic" panose="020B0502020202020204" pitchFamily="34" charset="0"/>
            </a:endParaRPr>
          </a:p>
        </p:txBody>
      </p:sp>
      <p:sp>
        <p:nvSpPr>
          <p:cNvPr id="8" name="Rectangle 7"/>
          <p:cNvSpPr/>
          <p:nvPr/>
        </p:nvSpPr>
        <p:spPr>
          <a:xfrm>
            <a:off x="107504" y="701407"/>
            <a:ext cx="5544616" cy="523220"/>
          </a:xfrm>
          <a:prstGeom prst="rect">
            <a:avLst/>
          </a:prstGeom>
        </p:spPr>
        <p:txBody>
          <a:bodyPr wrap="square">
            <a:spAutoFit/>
          </a:bodyPr>
          <a:lstStyle/>
          <a:p>
            <a:r>
              <a:rPr lang="en-GB" sz="2800" dirty="0" smtClean="0">
                <a:effectLst/>
                <a:latin typeface="Century Gothic"/>
                <a:ea typeface="Times New Roman"/>
                <a:cs typeface="Arial"/>
              </a:rPr>
              <a:t>Should you … ?</a:t>
            </a:r>
            <a:endParaRPr lang="en-GB" sz="2800" dirty="0">
              <a:latin typeface="Century Gothic" panose="020B0502020202020204" pitchFamily="34" charset="0"/>
            </a:endParaRPr>
          </a:p>
        </p:txBody>
      </p:sp>
      <p:sp>
        <p:nvSpPr>
          <p:cNvPr id="9" name="Rectangle 8"/>
          <p:cNvSpPr/>
          <p:nvPr/>
        </p:nvSpPr>
        <p:spPr>
          <a:xfrm>
            <a:off x="33358" y="2438732"/>
            <a:ext cx="5762778" cy="954107"/>
          </a:xfrm>
          <a:prstGeom prst="rect">
            <a:avLst/>
          </a:prstGeom>
        </p:spPr>
        <p:txBody>
          <a:bodyPr wrap="square">
            <a:spAutoFit/>
          </a:bodyPr>
          <a:lstStyle/>
          <a:p>
            <a:pPr marL="514350" indent="-514350">
              <a:buAutoNum type="alphaLcParenR"/>
            </a:pPr>
            <a:r>
              <a:rPr lang="en-GB" sz="2800" dirty="0" smtClean="0">
                <a:latin typeface="Century Gothic" panose="020B0502020202020204" pitchFamily="34" charset="0"/>
              </a:rPr>
              <a:t>allow Germany to keep a </a:t>
            </a:r>
          </a:p>
          <a:p>
            <a:r>
              <a:rPr lang="en-GB" sz="2800" dirty="0">
                <a:latin typeface="Century Gothic" panose="020B0502020202020204" pitchFamily="34" charset="0"/>
              </a:rPr>
              <a:t> </a:t>
            </a:r>
            <a:r>
              <a:rPr lang="en-GB" sz="2800" dirty="0" smtClean="0">
                <a:latin typeface="Century Gothic" panose="020B0502020202020204" pitchFamily="34" charset="0"/>
              </a:rPr>
              <a:t>    full army, navy and air force</a:t>
            </a:r>
            <a:endParaRPr lang="en-GB" sz="2800" dirty="0">
              <a:latin typeface="Century Gothic" panose="020B0502020202020204" pitchFamily="34" charset="0"/>
            </a:endParaRPr>
          </a:p>
        </p:txBody>
      </p:sp>
      <p:sp>
        <p:nvSpPr>
          <p:cNvPr id="10" name="Rectangle 9"/>
          <p:cNvSpPr/>
          <p:nvPr/>
        </p:nvSpPr>
        <p:spPr>
          <a:xfrm>
            <a:off x="33358" y="3573016"/>
            <a:ext cx="8553945" cy="954107"/>
          </a:xfrm>
          <a:prstGeom prst="rect">
            <a:avLst/>
          </a:prstGeom>
        </p:spPr>
        <p:txBody>
          <a:bodyPr wrap="none">
            <a:spAutoFit/>
          </a:bodyPr>
          <a:lstStyle/>
          <a:p>
            <a:r>
              <a:rPr lang="en-GB" sz="2800" dirty="0" smtClean="0">
                <a:latin typeface="Century Gothic" panose="020B0502020202020204" pitchFamily="34" charset="0"/>
              </a:rPr>
              <a:t>b) </a:t>
            </a:r>
            <a:r>
              <a:rPr lang="en-GB" sz="2800" dirty="0" smtClean="0">
                <a:effectLst/>
                <a:latin typeface="Century Gothic"/>
                <a:ea typeface="Times New Roman"/>
                <a:cs typeface="Arial"/>
              </a:rPr>
              <a:t>order Germany to cut down drastically on all </a:t>
            </a:r>
          </a:p>
          <a:p>
            <a:r>
              <a:rPr lang="en-GB" sz="2800" dirty="0" smtClean="0">
                <a:effectLst/>
                <a:latin typeface="Century Gothic"/>
                <a:ea typeface="Times New Roman"/>
                <a:cs typeface="Arial"/>
              </a:rPr>
              <a:t>     her armed forces</a:t>
            </a:r>
            <a:endParaRPr lang="en-GB" sz="2800" dirty="0">
              <a:latin typeface="Century Gothic" panose="020B0502020202020204" pitchFamily="34" charset="0"/>
            </a:endParaRPr>
          </a:p>
        </p:txBody>
      </p:sp>
      <p:sp>
        <p:nvSpPr>
          <p:cNvPr id="12" name="Rectangle 11"/>
          <p:cNvSpPr/>
          <p:nvPr/>
        </p:nvSpPr>
        <p:spPr>
          <a:xfrm>
            <a:off x="33358" y="4759981"/>
            <a:ext cx="8541121" cy="1384995"/>
          </a:xfrm>
          <a:prstGeom prst="rect">
            <a:avLst/>
          </a:prstGeom>
        </p:spPr>
        <p:txBody>
          <a:bodyPr wrap="none">
            <a:spAutoFit/>
          </a:bodyPr>
          <a:lstStyle/>
          <a:p>
            <a:pPr>
              <a:spcAft>
                <a:spcPts val="0"/>
              </a:spcAft>
            </a:pPr>
            <a:r>
              <a:rPr lang="en-GB" sz="2800" dirty="0" smtClean="0">
                <a:latin typeface="Century Gothic" panose="020B0502020202020204" pitchFamily="34" charset="0"/>
              </a:rPr>
              <a:t>c) </a:t>
            </a:r>
            <a:r>
              <a:rPr lang="en-GB" sz="2800" dirty="0" smtClean="0">
                <a:effectLst/>
                <a:latin typeface="Century Gothic"/>
                <a:ea typeface="Times New Roman"/>
              </a:rPr>
              <a:t>order Germany to cut down drastically on all </a:t>
            </a:r>
          </a:p>
          <a:p>
            <a:pPr>
              <a:spcAft>
                <a:spcPts val="0"/>
              </a:spcAft>
            </a:pPr>
            <a:r>
              <a:rPr lang="en-GB" sz="2800" dirty="0" smtClean="0">
                <a:effectLst/>
                <a:latin typeface="Century Gothic"/>
                <a:ea typeface="Times New Roman"/>
              </a:rPr>
              <a:t>     her armed forces including no air force  or </a:t>
            </a:r>
          </a:p>
          <a:p>
            <a:pPr>
              <a:spcAft>
                <a:spcPts val="0"/>
              </a:spcAft>
            </a:pPr>
            <a:r>
              <a:rPr lang="en-GB" sz="2800" dirty="0">
                <a:latin typeface="Century Gothic"/>
                <a:ea typeface="Times New Roman"/>
              </a:rPr>
              <a:t> </a:t>
            </a:r>
            <a:r>
              <a:rPr lang="en-GB" sz="2800" dirty="0" smtClean="0">
                <a:latin typeface="Century Gothic"/>
                <a:ea typeface="Times New Roman"/>
              </a:rPr>
              <a:t>    </a:t>
            </a:r>
            <a:r>
              <a:rPr lang="en-GB" sz="2800" dirty="0" smtClean="0">
                <a:effectLst/>
                <a:latin typeface="Century Gothic"/>
                <a:ea typeface="Times New Roman"/>
              </a:rPr>
              <a:t>submarines and a ban on conscription</a:t>
            </a:r>
          </a:p>
        </p:txBody>
      </p:sp>
      <p:pic>
        <p:nvPicPr>
          <p:cNvPr id="4098" name="Picture 2" descr="http://th06.deviantart.net/fs70/PRE/i/2013/210/0/1/yet_another_german_soldier__wwi__by_jdcinnyc-d6fri9t.jpg">
            <a:hlinkClick r:id="rId3"/>
          </p:cNvPr>
          <p:cNvPicPr>
            <a:picLocks noChangeAspect="1" noChangeArrowheads="1"/>
          </p:cNvPicPr>
          <p:nvPr/>
        </p:nvPicPr>
        <p:blipFill>
          <a:blip r:embed="rId4" cstate="print">
            <a:clrChange>
              <a:clrFrom>
                <a:srgbClr val="555B41"/>
              </a:clrFrom>
              <a:clrTo>
                <a:srgbClr val="555B41">
                  <a:alpha val="0"/>
                </a:srgbClr>
              </a:clrTo>
            </a:clrChange>
            <a:extLst>
              <a:ext uri="{28A0092B-C50C-407E-A947-70E740481C1C}">
                <a14:useLocalDpi xmlns:a14="http://schemas.microsoft.com/office/drawing/2010/main" val="0"/>
              </a:ext>
            </a:extLst>
          </a:blip>
          <a:srcRect/>
          <a:stretch>
            <a:fillRect/>
          </a:stretch>
        </p:blipFill>
        <p:spPr bwMode="auto">
          <a:xfrm>
            <a:off x="6228184" y="116632"/>
            <a:ext cx="2736304" cy="35598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9566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000" fill="hold"/>
                                        <p:tgtEl>
                                          <p:spTgt spid="8"/>
                                        </p:tgtEl>
                                        <p:attrNameLst>
                                          <p:attrName>ppt_x</p:attrName>
                                        </p:attrNameLst>
                                      </p:cBhvr>
                                      <p:tavLst>
                                        <p:tav tm="0">
                                          <p:val>
                                            <p:strVal val="0-#ppt_w/2"/>
                                          </p:val>
                                        </p:tav>
                                        <p:tav tm="100000">
                                          <p:val>
                                            <p:strVal val="#ppt_x"/>
                                          </p:val>
                                        </p:tav>
                                      </p:tavLst>
                                    </p:anim>
                                    <p:anim calcmode="lin" valueType="num">
                                      <p:cBhvr additive="base">
                                        <p:cTn id="8" dur="2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9" presetClass="emph" presetSubtype="0" fill="hold" nodeType="clickEffect">
                                  <p:stCondLst>
                                    <p:cond delay="0"/>
                                  </p:stCondLst>
                                  <p:childTnLst>
                                    <p:animClr clrSpc="rgb" dir="cw">
                                      <p:cBhvr override="childStyle">
                                        <p:cTn id="12" dur="500" fill="hold"/>
                                        <p:tgtEl>
                                          <p:spTgt spid="12">
                                            <p:txEl>
                                              <p:pRg st="0" end="0"/>
                                            </p:txEl>
                                          </p:spTgt>
                                        </p:tgtEl>
                                        <p:attrNameLst>
                                          <p:attrName>style.color</p:attrName>
                                        </p:attrNameLst>
                                      </p:cBhvr>
                                      <p:to>
                                        <a:srgbClr val="FFFFFF"/>
                                      </p:to>
                                    </p:animClr>
                                    <p:animClr clrSpc="rgb" dir="cw">
                                      <p:cBhvr>
                                        <p:cTn id="13" dur="500" fill="hold"/>
                                        <p:tgtEl>
                                          <p:spTgt spid="12">
                                            <p:txEl>
                                              <p:pRg st="0" end="0"/>
                                            </p:txEl>
                                          </p:spTgt>
                                        </p:tgtEl>
                                        <p:attrNameLst>
                                          <p:attrName>fillcolor</p:attrName>
                                        </p:attrNameLst>
                                      </p:cBhvr>
                                      <p:to>
                                        <a:srgbClr val="FFFFFF"/>
                                      </p:to>
                                    </p:animClr>
                                    <p:set>
                                      <p:cBhvr>
                                        <p:cTn id="14" dur="500" fill="hold"/>
                                        <p:tgtEl>
                                          <p:spTgt spid="12">
                                            <p:txEl>
                                              <p:pRg st="0" end="0"/>
                                            </p:txEl>
                                          </p:spTgt>
                                        </p:tgtEl>
                                        <p:attrNameLst>
                                          <p:attrName>fill.type</p:attrName>
                                        </p:attrNameLst>
                                      </p:cBhvr>
                                      <p:to>
                                        <p:strVal val="solid"/>
                                      </p:to>
                                    </p:set>
                                    <p:set>
                                      <p:cBhvr>
                                        <p:cTn id="15" dur="500" fill="hold"/>
                                        <p:tgtEl>
                                          <p:spTgt spid="12">
                                            <p:txEl>
                                              <p:pRg st="0" end="0"/>
                                            </p:txEl>
                                          </p:spTgt>
                                        </p:tgtEl>
                                        <p:attrNameLst>
                                          <p:attrName>fill.on</p:attrName>
                                        </p:attrNameLst>
                                      </p:cBhvr>
                                      <p:to>
                                        <p:strVal val="true"/>
                                      </p:to>
                                    </p:set>
                                  </p:childTnLst>
                                </p:cTn>
                              </p:par>
                              <p:par>
                                <p:cTn id="16" presetID="19" presetClass="emph" presetSubtype="0" fill="hold" nodeType="withEffect">
                                  <p:stCondLst>
                                    <p:cond delay="0"/>
                                  </p:stCondLst>
                                  <p:childTnLst>
                                    <p:animClr clrSpc="rgb" dir="cw">
                                      <p:cBhvr override="childStyle">
                                        <p:cTn id="17" dur="500" fill="hold"/>
                                        <p:tgtEl>
                                          <p:spTgt spid="12">
                                            <p:txEl>
                                              <p:pRg st="1" end="1"/>
                                            </p:txEl>
                                          </p:spTgt>
                                        </p:tgtEl>
                                        <p:attrNameLst>
                                          <p:attrName>style.color</p:attrName>
                                        </p:attrNameLst>
                                      </p:cBhvr>
                                      <p:to>
                                        <a:srgbClr val="FFFFFF"/>
                                      </p:to>
                                    </p:animClr>
                                    <p:animClr clrSpc="rgb" dir="cw">
                                      <p:cBhvr>
                                        <p:cTn id="18" dur="500" fill="hold"/>
                                        <p:tgtEl>
                                          <p:spTgt spid="12">
                                            <p:txEl>
                                              <p:pRg st="1" end="1"/>
                                            </p:txEl>
                                          </p:spTgt>
                                        </p:tgtEl>
                                        <p:attrNameLst>
                                          <p:attrName>fillcolor</p:attrName>
                                        </p:attrNameLst>
                                      </p:cBhvr>
                                      <p:to>
                                        <a:srgbClr val="FFFFFF"/>
                                      </p:to>
                                    </p:animClr>
                                    <p:set>
                                      <p:cBhvr>
                                        <p:cTn id="19" dur="500" fill="hold"/>
                                        <p:tgtEl>
                                          <p:spTgt spid="12">
                                            <p:txEl>
                                              <p:pRg st="1" end="1"/>
                                            </p:txEl>
                                          </p:spTgt>
                                        </p:tgtEl>
                                        <p:attrNameLst>
                                          <p:attrName>fill.type</p:attrName>
                                        </p:attrNameLst>
                                      </p:cBhvr>
                                      <p:to>
                                        <p:strVal val="solid"/>
                                      </p:to>
                                    </p:set>
                                    <p:set>
                                      <p:cBhvr>
                                        <p:cTn id="20" dur="500" fill="hold"/>
                                        <p:tgtEl>
                                          <p:spTgt spid="12">
                                            <p:txEl>
                                              <p:pRg st="1" end="1"/>
                                            </p:txEl>
                                          </p:spTgt>
                                        </p:tgtEl>
                                        <p:attrNameLst>
                                          <p:attrName>fill.on</p:attrName>
                                        </p:attrNameLst>
                                      </p:cBhvr>
                                      <p:to>
                                        <p:strVal val="true"/>
                                      </p:to>
                                    </p:set>
                                  </p:childTnLst>
                                </p:cTn>
                              </p:par>
                              <p:par>
                                <p:cTn id="21" presetID="19" presetClass="emph" presetSubtype="0" fill="hold" nodeType="withEffect">
                                  <p:stCondLst>
                                    <p:cond delay="0"/>
                                  </p:stCondLst>
                                  <p:childTnLst>
                                    <p:animClr clrSpc="rgb" dir="cw">
                                      <p:cBhvr override="childStyle">
                                        <p:cTn id="22" dur="500" fill="hold"/>
                                        <p:tgtEl>
                                          <p:spTgt spid="12">
                                            <p:txEl>
                                              <p:pRg st="2" end="2"/>
                                            </p:txEl>
                                          </p:spTgt>
                                        </p:tgtEl>
                                        <p:attrNameLst>
                                          <p:attrName>style.color</p:attrName>
                                        </p:attrNameLst>
                                      </p:cBhvr>
                                      <p:to>
                                        <a:srgbClr val="FFFFFF"/>
                                      </p:to>
                                    </p:animClr>
                                    <p:animClr clrSpc="rgb" dir="cw">
                                      <p:cBhvr>
                                        <p:cTn id="23" dur="500" fill="hold"/>
                                        <p:tgtEl>
                                          <p:spTgt spid="12">
                                            <p:txEl>
                                              <p:pRg st="2" end="2"/>
                                            </p:txEl>
                                          </p:spTgt>
                                        </p:tgtEl>
                                        <p:attrNameLst>
                                          <p:attrName>fillcolor</p:attrName>
                                        </p:attrNameLst>
                                      </p:cBhvr>
                                      <p:to>
                                        <a:srgbClr val="FFFFFF"/>
                                      </p:to>
                                    </p:animClr>
                                    <p:set>
                                      <p:cBhvr>
                                        <p:cTn id="24" dur="500" fill="hold"/>
                                        <p:tgtEl>
                                          <p:spTgt spid="12">
                                            <p:txEl>
                                              <p:pRg st="2" end="2"/>
                                            </p:txEl>
                                          </p:spTgt>
                                        </p:tgtEl>
                                        <p:attrNameLst>
                                          <p:attrName>fill.type</p:attrName>
                                        </p:attrNameLst>
                                      </p:cBhvr>
                                      <p:to>
                                        <p:strVal val="solid"/>
                                      </p:to>
                                    </p:set>
                                    <p:set>
                                      <p:cBhvr>
                                        <p:cTn id="25" dur="500" fill="hold"/>
                                        <p:tgtEl>
                                          <p:spTgt spid="12">
                                            <p:txEl>
                                              <p:pRg st="2" end="2"/>
                                            </p:txEl>
                                          </p:spTgt>
                                        </p:tgtEl>
                                        <p:attrNameLst>
                                          <p:attrName>fill.on</p:attrName>
                                        </p:attrNameLst>
                                      </p:cBhvr>
                                      <p:to>
                                        <p:strVal val="true"/>
                                      </p:to>
                                    </p:set>
                                  </p:childTnLst>
                                </p:cTn>
                              </p:par>
                            </p:childTnLst>
                          </p:cTn>
                        </p:par>
                        <p:par>
                          <p:cTn id="26" fill="hold">
                            <p:stCondLst>
                              <p:cond delay="500"/>
                            </p:stCondLst>
                            <p:childTnLst>
                              <p:par>
                                <p:cTn id="27" presetID="10" presetClass="exit" presetSubtype="0" fill="hold" nodeType="afterEffect">
                                  <p:stCondLst>
                                    <p:cond delay="500"/>
                                  </p:stCondLst>
                                  <p:childTnLst>
                                    <p:animEffect transition="out" filter="fade">
                                      <p:cBhvr>
                                        <p:cTn id="28" dur="500"/>
                                        <p:tgtEl>
                                          <p:spTgt spid="14"/>
                                        </p:tgtEl>
                                      </p:cBhvr>
                                    </p:animEffect>
                                    <p:set>
                                      <p:cBhvr>
                                        <p:cTn id="29" dur="1" fill="hold">
                                          <p:stCondLst>
                                            <p:cond delay="499"/>
                                          </p:stCondLst>
                                        </p:cTn>
                                        <p:tgtEl>
                                          <p:spTgt spid="14"/>
                                        </p:tgtEl>
                                        <p:attrNameLst>
                                          <p:attrName>style.visibility</p:attrName>
                                        </p:attrNameLst>
                                      </p:cBhvr>
                                      <p:to>
                                        <p:strVal val="hidden"/>
                                      </p:to>
                                    </p:set>
                                  </p:childTnLst>
                                  <p:subTnLst>
                                    <p:audio>
                                      <p:cMediaNode>
                                        <p:cTn display="0" masterRel="sameClick">
                                          <p:stCondLst>
                                            <p:cond evt="begin" delay="0">
                                              <p:tn val="27"/>
                                            </p:cond>
                                          </p:stCondLst>
                                          <p:endCondLst>
                                            <p:cond evt="onStopAudio" delay="0">
                                              <p:tgtEl>
                                                <p:sldTgt/>
                                              </p:tgtEl>
                                            </p:cond>
                                          </p:endCondLst>
                                        </p:cTn>
                                        <p:tgtEl>
                                          <p:sndTgt r:embed="rId2" name="suction.wav"/>
                                        </p:tgtEl>
                                      </p:cMediaNode>
                                    </p:audio>
                                  </p:subTnLst>
                                </p:cTn>
                              </p:par>
                            </p:childTnLst>
                          </p:cTn>
                        </p:par>
                        <p:par>
                          <p:cTn id="30" fill="hold">
                            <p:stCondLst>
                              <p:cond delay="1500"/>
                            </p:stCondLst>
                            <p:childTnLst>
                              <p:par>
                                <p:cTn id="31" presetID="10" presetClass="exit" presetSubtype="0" fill="hold" nodeType="afterEffect">
                                  <p:stCondLst>
                                    <p:cond delay="500"/>
                                  </p:stCondLst>
                                  <p:childTnLst>
                                    <p:animEffect transition="out" filter="fade">
                                      <p:cBhvr>
                                        <p:cTn id="32" dur="500"/>
                                        <p:tgtEl>
                                          <p:spTgt spid="16"/>
                                        </p:tgtEl>
                                      </p:cBhvr>
                                    </p:animEffect>
                                    <p:set>
                                      <p:cBhvr>
                                        <p:cTn id="33" dur="1" fill="hold">
                                          <p:stCondLst>
                                            <p:cond delay="499"/>
                                          </p:stCondLst>
                                        </p:cTn>
                                        <p:tgtEl>
                                          <p:spTgt spid="16"/>
                                        </p:tgtEl>
                                        <p:attrNameLst>
                                          <p:attrName>style.visibility</p:attrName>
                                        </p:attrNameLst>
                                      </p:cBhvr>
                                      <p:to>
                                        <p:strVal val="hidden"/>
                                      </p:to>
                                    </p:set>
                                  </p:childTnLst>
                                  <p:subTnLst>
                                    <p:audio>
                                      <p:cMediaNode vol="100000">
                                        <p:cTn display="0" masterRel="sameClick">
                                          <p:stCondLst>
                                            <p:cond evt="begin" delay="0">
                                              <p:tn val="31"/>
                                            </p:cond>
                                          </p:stCondLst>
                                          <p:endCondLst>
                                            <p:cond evt="onStopAudio" delay="0">
                                              <p:tgtEl>
                                                <p:sldTgt/>
                                              </p:tgtEl>
                                            </p:cond>
                                          </p:endCondLst>
                                        </p:cTn>
                                        <p:tgtEl>
                                          <p:sndTgt r:embed="rId2" name="suction.wav"/>
                                        </p:tgtEl>
                                      </p:cMediaNode>
                                    </p:audio>
                                  </p:subTnLst>
                                </p:cTn>
                              </p:par>
                            </p:childTnLst>
                          </p:cTn>
                        </p:par>
                        <p:par>
                          <p:cTn id="34" fill="hold">
                            <p:stCondLst>
                              <p:cond delay="2500"/>
                            </p:stCondLst>
                            <p:childTnLst>
                              <p:par>
                                <p:cTn id="35" presetID="10" presetClass="exit" presetSubtype="0" fill="hold" nodeType="afterEffect">
                                  <p:stCondLst>
                                    <p:cond delay="500"/>
                                  </p:stCondLst>
                                  <p:childTnLst>
                                    <p:animEffect transition="out" filter="fade">
                                      <p:cBhvr>
                                        <p:cTn id="36" dur="500"/>
                                        <p:tgtEl>
                                          <p:spTgt spid="15"/>
                                        </p:tgtEl>
                                      </p:cBhvr>
                                    </p:animEffect>
                                    <p:set>
                                      <p:cBhvr>
                                        <p:cTn id="37" dur="1" fill="hold">
                                          <p:stCondLst>
                                            <p:cond delay="499"/>
                                          </p:stCondLst>
                                        </p:cTn>
                                        <p:tgtEl>
                                          <p:spTgt spid="15"/>
                                        </p:tgtEl>
                                        <p:attrNameLst>
                                          <p:attrName>style.visibility</p:attrName>
                                        </p:attrNameLst>
                                      </p:cBhvr>
                                      <p:to>
                                        <p:strVal val="hidden"/>
                                      </p:to>
                                    </p:set>
                                  </p:childTnLst>
                                  <p:subTnLst>
                                    <p:audio>
                                      <p:cMediaNode vol="100000">
                                        <p:cTn display="0" masterRel="sameClick">
                                          <p:stCondLst>
                                            <p:cond evt="begin" delay="0">
                                              <p:tn val="35"/>
                                            </p:cond>
                                          </p:stCondLst>
                                          <p:endCondLst>
                                            <p:cond evt="onStopAudio" delay="0">
                                              <p:tgtEl>
                                                <p:sldTgt/>
                                              </p:tgtEl>
                                            </p:cond>
                                          </p:endCondLst>
                                        </p:cTn>
                                        <p:tgtEl>
                                          <p:sndTgt r:embed="rId2" name="suction.wav"/>
                                        </p:tgtEl>
                                      </p:cMediaNode>
                                    </p:audio>
                                  </p:subTnLst>
                                </p:cTn>
                              </p:par>
                            </p:childTnLst>
                          </p:cTn>
                        </p:par>
                        <p:par>
                          <p:cTn id="38" fill="hold">
                            <p:stCondLst>
                              <p:cond delay="3500"/>
                            </p:stCondLst>
                            <p:childTnLst>
                              <p:par>
                                <p:cTn id="39" presetID="10" presetClass="exit" presetSubtype="0" fill="hold" nodeType="afterEffect">
                                  <p:stCondLst>
                                    <p:cond delay="0"/>
                                  </p:stCondLst>
                                  <p:childTnLst>
                                    <p:animEffect transition="out" filter="fade">
                                      <p:cBhvr>
                                        <p:cTn id="40" dur="500"/>
                                        <p:tgtEl>
                                          <p:spTgt spid="13"/>
                                        </p:tgtEl>
                                      </p:cBhvr>
                                    </p:animEffect>
                                    <p:set>
                                      <p:cBhvr>
                                        <p:cTn id="41" dur="1" fill="hold">
                                          <p:stCondLst>
                                            <p:cond delay="499"/>
                                          </p:stCondLst>
                                        </p:cTn>
                                        <p:tgtEl>
                                          <p:spTgt spid="13"/>
                                        </p:tgtEl>
                                        <p:attrNameLst>
                                          <p:attrName>style.visibility</p:attrName>
                                        </p:attrNameLst>
                                      </p:cBhvr>
                                      <p:to>
                                        <p:strVal val="hidden"/>
                                      </p:to>
                                    </p:set>
                                  </p:childTnLst>
                                  <p:subTnLst>
                                    <p:audio>
                                      <p:cMediaNode vol="100000">
                                        <p:cTn display="0" masterRel="sameClick">
                                          <p:stCondLst>
                                            <p:cond evt="begin" delay="0">
                                              <p:tn val="39"/>
                                            </p:cond>
                                          </p:stCondLst>
                                          <p:endCondLst>
                                            <p:cond evt="onStopAudio" delay="0">
                                              <p:tgtEl>
                                                <p:sldTgt/>
                                              </p:tgtEl>
                                            </p:cond>
                                          </p:endCondLst>
                                        </p:cTn>
                                        <p:tgtEl>
                                          <p:sndTgt r:embed="rId2" name="suctio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1396" y="116632"/>
            <a:ext cx="5420724" cy="584775"/>
          </a:xfrm>
          <a:prstGeom prst="rect">
            <a:avLst/>
          </a:prstGeom>
          <a:noFill/>
        </p:spPr>
        <p:txBody>
          <a:bodyPr wrap="square" rtlCol="0">
            <a:spAutoFit/>
          </a:bodyPr>
          <a:lstStyle/>
          <a:p>
            <a:r>
              <a:rPr lang="en-GB" sz="3200" dirty="0" smtClean="0">
                <a:latin typeface="Century Gothic" panose="020B0502020202020204" pitchFamily="34" charset="0"/>
              </a:rPr>
              <a:t>Decision Seven</a:t>
            </a:r>
            <a:endParaRPr lang="en-GB" sz="3200" dirty="0">
              <a:latin typeface="Century Gothic" panose="020B0502020202020204" pitchFamily="34" charset="0"/>
            </a:endParaRPr>
          </a:p>
        </p:txBody>
      </p:sp>
      <p:sp>
        <p:nvSpPr>
          <p:cNvPr id="8" name="Rectangle 7"/>
          <p:cNvSpPr/>
          <p:nvPr/>
        </p:nvSpPr>
        <p:spPr>
          <a:xfrm>
            <a:off x="107504" y="701407"/>
            <a:ext cx="5544616" cy="523220"/>
          </a:xfrm>
          <a:prstGeom prst="rect">
            <a:avLst/>
          </a:prstGeom>
        </p:spPr>
        <p:txBody>
          <a:bodyPr wrap="square">
            <a:spAutoFit/>
          </a:bodyPr>
          <a:lstStyle/>
          <a:p>
            <a:r>
              <a:rPr lang="en-GB" sz="2800" dirty="0" smtClean="0">
                <a:effectLst/>
                <a:latin typeface="Century Gothic"/>
                <a:ea typeface="Times New Roman"/>
                <a:cs typeface="Arial"/>
              </a:rPr>
              <a:t>Should you … ?</a:t>
            </a:r>
            <a:endParaRPr lang="en-GB" sz="2800" dirty="0">
              <a:latin typeface="Century Gothic" panose="020B0502020202020204" pitchFamily="34" charset="0"/>
            </a:endParaRPr>
          </a:p>
        </p:txBody>
      </p:sp>
      <p:sp>
        <p:nvSpPr>
          <p:cNvPr id="9" name="Rectangle 8"/>
          <p:cNvSpPr/>
          <p:nvPr/>
        </p:nvSpPr>
        <p:spPr>
          <a:xfrm>
            <a:off x="33357" y="2708920"/>
            <a:ext cx="8686993" cy="954107"/>
          </a:xfrm>
          <a:prstGeom prst="rect">
            <a:avLst/>
          </a:prstGeom>
        </p:spPr>
        <p:txBody>
          <a:bodyPr wrap="square">
            <a:spAutoFit/>
          </a:bodyPr>
          <a:lstStyle/>
          <a:p>
            <a:pPr marL="514350" indent="-514350">
              <a:buAutoNum type="alphaLcParenR"/>
            </a:pPr>
            <a:r>
              <a:rPr lang="en-GB" sz="2800" dirty="0" smtClean="0">
                <a:latin typeface="Century Gothic" panose="020B0502020202020204" pitchFamily="34" charset="0"/>
              </a:rPr>
              <a:t>let the League of Nations run Germany’s overseas colonies</a:t>
            </a:r>
            <a:endParaRPr lang="en-GB" sz="2800" dirty="0">
              <a:latin typeface="Century Gothic" panose="020B0502020202020204" pitchFamily="34" charset="0"/>
            </a:endParaRPr>
          </a:p>
        </p:txBody>
      </p:sp>
      <p:sp>
        <p:nvSpPr>
          <p:cNvPr id="10" name="Rectangle 9"/>
          <p:cNvSpPr/>
          <p:nvPr/>
        </p:nvSpPr>
        <p:spPr>
          <a:xfrm>
            <a:off x="30622" y="4096236"/>
            <a:ext cx="8686993" cy="523220"/>
          </a:xfrm>
          <a:prstGeom prst="rect">
            <a:avLst/>
          </a:prstGeom>
        </p:spPr>
        <p:txBody>
          <a:bodyPr wrap="none">
            <a:spAutoFit/>
          </a:bodyPr>
          <a:lstStyle/>
          <a:p>
            <a:r>
              <a:rPr lang="en-GB" sz="2800" dirty="0" smtClean="0">
                <a:latin typeface="Century Gothic" panose="020B0502020202020204" pitchFamily="34" charset="0"/>
              </a:rPr>
              <a:t>b) </a:t>
            </a:r>
            <a:r>
              <a:rPr lang="en-GB" sz="2800" dirty="0" smtClean="0">
                <a:effectLst/>
                <a:latin typeface="Century Gothic"/>
                <a:ea typeface="Times New Roman"/>
                <a:cs typeface="Arial"/>
              </a:rPr>
              <a:t>give Germany’s colonies to Britain and France</a:t>
            </a:r>
            <a:endParaRPr lang="en-GB" sz="2800" dirty="0">
              <a:latin typeface="Century Gothic" panose="020B0502020202020204" pitchFamily="34" charset="0"/>
            </a:endParaRPr>
          </a:p>
        </p:txBody>
      </p:sp>
      <p:sp>
        <p:nvSpPr>
          <p:cNvPr id="12" name="Rectangle 11"/>
          <p:cNvSpPr/>
          <p:nvPr/>
        </p:nvSpPr>
        <p:spPr>
          <a:xfrm>
            <a:off x="51017" y="5085184"/>
            <a:ext cx="7412607" cy="523220"/>
          </a:xfrm>
          <a:prstGeom prst="rect">
            <a:avLst/>
          </a:prstGeom>
        </p:spPr>
        <p:txBody>
          <a:bodyPr wrap="none">
            <a:spAutoFit/>
          </a:bodyPr>
          <a:lstStyle/>
          <a:p>
            <a:pPr>
              <a:spcAft>
                <a:spcPts val="0"/>
              </a:spcAft>
            </a:pPr>
            <a:r>
              <a:rPr lang="en-GB" sz="2800" dirty="0" smtClean="0">
                <a:latin typeface="Century Gothic" panose="020B0502020202020204" pitchFamily="34" charset="0"/>
              </a:rPr>
              <a:t>c) </a:t>
            </a:r>
            <a:r>
              <a:rPr lang="en-GB" sz="2800" dirty="0" smtClean="0">
                <a:effectLst/>
                <a:latin typeface="Century Gothic"/>
                <a:ea typeface="Times New Roman"/>
              </a:rPr>
              <a:t>let Germany keep its oversees colonies</a:t>
            </a:r>
          </a:p>
        </p:txBody>
      </p:sp>
      <p:pic>
        <p:nvPicPr>
          <p:cNvPr id="2050" name="Picture 2" descr="http://upload.wikimedia.org/wikipedia/commons/a/a7/Deutsche_Kolonien.PNG">
            <a:hlinkClick r:id="rId2"/>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54960" y="0"/>
            <a:ext cx="4989040" cy="2438732"/>
          </a:xfrm>
          <a:prstGeom prst="rect">
            <a:avLst/>
          </a:prstGeom>
          <a:noFill/>
          <a:extLst>
            <a:ext uri="{909E8E84-426E-40DD-AFC4-6F175D3DCCD1}">
              <a14:hiddenFill xmlns:a14="http://schemas.microsoft.com/office/drawing/2010/main">
                <a:solidFill>
                  <a:srgbClr val="FFFFFF"/>
                </a:solidFill>
              </a14:hiddenFill>
            </a:ext>
          </a:extLst>
        </p:spPr>
      </p:pic>
      <p:pic>
        <p:nvPicPr>
          <p:cNvPr id="13314" name="Picture 2" descr="http://www.crwflags.com/fotw/images/l/league.gif">
            <a:hlinkClick r:id="rId4"/>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932040" y="195926"/>
            <a:ext cx="3086100" cy="2057401"/>
          </a:xfrm>
          <a:prstGeom prst="rect">
            <a:avLst/>
          </a:prstGeom>
          <a:noFill/>
          <a:effectLst>
            <a:outerShdw blurRad="50800" dist="50800" dir="5400000" algn="ctr" rotWithShape="0">
              <a:srgbClr val="000000"/>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1246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000" fill="hold"/>
                                        <p:tgtEl>
                                          <p:spTgt spid="8"/>
                                        </p:tgtEl>
                                        <p:attrNameLst>
                                          <p:attrName>ppt_x</p:attrName>
                                        </p:attrNameLst>
                                      </p:cBhvr>
                                      <p:tavLst>
                                        <p:tav tm="0">
                                          <p:val>
                                            <p:strVal val="0-#ppt_w/2"/>
                                          </p:val>
                                        </p:tav>
                                        <p:tav tm="100000">
                                          <p:val>
                                            <p:strVal val="#ppt_x"/>
                                          </p:val>
                                        </p:tav>
                                      </p:tavLst>
                                    </p:anim>
                                    <p:anim calcmode="lin" valueType="num">
                                      <p:cBhvr additive="base">
                                        <p:cTn id="8" dur="2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9" presetClass="emph" presetSubtype="0" fill="hold" nodeType="clickEffect">
                                  <p:stCondLst>
                                    <p:cond delay="0"/>
                                  </p:stCondLst>
                                  <p:childTnLst>
                                    <p:animClr clrSpc="rgb" dir="cw">
                                      <p:cBhvr override="childStyle">
                                        <p:cTn id="12" dur="500" fill="hold"/>
                                        <p:tgtEl>
                                          <p:spTgt spid="9">
                                            <p:txEl>
                                              <p:pRg st="0" end="0"/>
                                            </p:txEl>
                                          </p:spTgt>
                                        </p:tgtEl>
                                        <p:attrNameLst>
                                          <p:attrName>style.color</p:attrName>
                                        </p:attrNameLst>
                                      </p:cBhvr>
                                      <p:to>
                                        <a:srgbClr val="FFFFFF"/>
                                      </p:to>
                                    </p:animClr>
                                    <p:animClr clrSpc="rgb" dir="cw">
                                      <p:cBhvr>
                                        <p:cTn id="13" dur="500" fill="hold"/>
                                        <p:tgtEl>
                                          <p:spTgt spid="9">
                                            <p:txEl>
                                              <p:pRg st="0" end="0"/>
                                            </p:txEl>
                                          </p:spTgt>
                                        </p:tgtEl>
                                        <p:attrNameLst>
                                          <p:attrName>fillcolor</p:attrName>
                                        </p:attrNameLst>
                                      </p:cBhvr>
                                      <p:to>
                                        <a:srgbClr val="FFFFFF"/>
                                      </p:to>
                                    </p:animClr>
                                    <p:set>
                                      <p:cBhvr>
                                        <p:cTn id="14" dur="500" fill="hold"/>
                                        <p:tgtEl>
                                          <p:spTgt spid="9">
                                            <p:txEl>
                                              <p:pRg st="0" end="0"/>
                                            </p:txEl>
                                          </p:spTgt>
                                        </p:tgtEl>
                                        <p:attrNameLst>
                                          <p:attrName>fill.type</p:attrName>
                                        </p:attrNameLst>
                                      </p:cBhvr>
                                      <p:to>
                                        <p:strVal val="solid"/>
                                      </p:to>
                                    </p:set>
                                    <p:set>
                                      <p:cBhvr>
                                        <p:cTn id="15" dur="500" fill="hold"/>
                                        <p:tgtEl>
                                          <p:spTgt spid="9">
                                            <p:txEl>
                                              <p:pRg st="0" end="0"/>
                                            </p:txEl>
                                          </p:spTgt>
                                        </p:tgtEl>
                                        <p:attrNameLst>
                                          <p:attrName>fill.on</p:attrName>
                                        </p:attrNameLst>
                                      </p:cBhvr>
                                      <p:to>
                                        <p:strVal val="true"/>
                                      </p:to>
                                    </p:set>
                                  </p:childTnLst>
                                </p:cTn>
                              </p:par>
                            </p:childTnLst>
                          </p:cTn>
                        </p:par>
                        <p:par>
                          <p:cTn id="16" fill="hold">
                            <p:stCondLst>
                              <p:cond delay="500"/>
                            </p:stCondLst>
                            <p:childTnLst>
                              <p:par>
                                <p:cTn id="17" presetID="10" presetClass="entr" presetSubtype="0" fill="hold" nodeType="afterEffect">
                                  <p:stCondLst>
                                    <p:cond delay="0"/>
                                  </p:stCondLst>
                                  <p:childTnLst>
                                    <p:set>
                                      <p:cBhvr>
                                        <p:cTn id="18" dur="1" fill="hold">
                                          <p:stCondLst>
                                            <p:cond delay="0"/>
                                          </p:stCondLst>
                                        </p:cTn>
                                        <p:tgtEl>
                                          <p:spTgt spid="13314"/>
                                        </p:tgtEl>
                                        <p:attrNameLst>
                                          <p:attrName>style.visibility</p:attrName>
                                        </p:attrNameLst>
                                      </p:cBhvr>
                                      <p:to>
                                        <p:strVal val="visible"/>
                                      </p:to>
                                    </p:set>
                                    <p:animEffect transition="in" filter="fade">
                                      <p:cBhvr>
                                        <p:cTn id="19" dur="1500"/>
                                        <p:tgtEl>
                                          <p:spTgt spid="13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1396" y="116632"/>
            <a:ext cx="3764540" cy="584775"/>
          </a:xfrm>
          <a:prstGeom prst="rect">
            <a:avLst/>
          </a:prstGeom>
          <a:noFill/>
        </p:spPr>
        <p:txBody>
          <a:bodyPr wrap="square" rtlCol="0">
            <a:spAutoFit/>
          </a:bodyPr>
          <a:lstStyle/>
          <a:p>
            <a:r>
              <a:rPr lang="en-GB" sz="3200" dirty="0" smtClean="0">
                <a:latin typeface="Century Gothic" panose="020B0502020202020204" pitchFamily="34" charset="0"/>
              </a:rPr>
              <a:t>Decision Eight</a:t>
            </a:r>
            <a:endParaRPr lang="en-GB" sz="3200" dirty="0">
              <a:latin typeface="Century Gothic" panose="020B0502020202020204" pitchFamily="34" charset="0"/>
            </a:endParaRPr>
          </a:p>
        </p:txBody>
      </p:sp>
      <p:sp>
        <p:nvSpPr>
          <p:cNvPr id="8" name="Rectangle 7"/>
          <p:cNvSpPr/>
          <p:nvPr/>
        </p:nvSpPr>
        <p:spPr>
          <a:xfrm>
            <a:off x="107504" y="701407"/>
            <a:ext cx="5544616" cy="523220"/>
          </a:xfrm>
          <a:prstGeom prst="rect">
            <a:avLst/>
          </a:prstGeom>
        </p:spPr>
        <p:txBody>
          <a:bodyPr wrap="square">
            <a:spAutoFit/>
          </a:bodyPr>
          <a:lstStyle/>
          <a:p>
            <a:r>
              <a:rPr lang="en-GB" sz="2800" dirty="0" smtClean="0">
                <a:effectLst/>
                <a:latin typeface="Century Gothic"/>
                <a:ea typeface="Times New Roman"/>
                <a:cs typeface="Arial"/>
              </a:rPr>
              <a:t>Should you … ?</a:t>
            </a:r>
            <a:endParaRPr lang="en-GB" sz="2800" dirty="0">
              <a:latin typeface="Century Gothic" panose="020B0502020202020204" pitchFamily="34" charset="0"/>
            </a:endParaRPr>
          </a:p>
        </p:txBody>
      </p:sp>
      <p:sp>
        <p:nvSpPr>
          <p:cNvPr id="9" name="Rectangle 8"/>
          <p:cNvSpPr/>
          <p:nvPr/>
        </p:nvSpPr>
        <p:spPr>
          <a:xfrm>
            <a:off x="0" y="2996952"/>
            <a:ext cx="9144000" cy="954107"/>
          </a:xfrm>
          <a:prstGeom prst="rect">
            <a:avLst/>
          </a:prstGeom>
        </p:spPr>
        <p:txBody>
          <a:bodyPr wrap="square">
            <a:spAutoFit/>
          </a:bodyPr>
          <a:lstStyle/>
          <a:p>
            <a:pPr marL="514350" indent="-514350">
              <a:buAutoNum type="alphaLcParenR"/>
            </a:pPr>
            <a:r>
              <a:rPr lang="en-GB" sz="2800" dirty="0" smtClean="0">
                <a:latin typeface="Century Gothic" panose="020B0502020202020204" pitchFamily="34" charset="0"/>
              </a:rPr>
              <a:t>fine Germany a medium amount of money to pay for the damage done in the war  - £2 Billion</a:t>
            </a:r>
            <a:endParaRPr lang="en-GB" sz="2800" dirty="0">
              <a:latin typeface="Century Gothic" panose="020B0502020202020204" pitchFamily="34" charset="0"/>
            </a:endParaRPr>
          </a:p>
        </p:txBody>
      </p:sp>
      <p:sp>
        <p:nvSpPr>
          <p:cNvPr id="10" name="Rectangle 9"/>
          <p:cNvSpPr/>
          <p:nvPr/>
        </p:nvSpPr>
        <p:spPr>
          <a:xfrm>
            <a:off x="30622" y="4096236"/>
            <a:ext cx="8844088" cy="954107"/>
          </a:xfrm>
          <a:prstGeom prst="rect">
            <a:avLst/>
          </a:prstGeom>
        </p:spPr>
        <p:txBody>
          <a:bodyPr wrap="none">
            <a:spAutoFit/>
          </a:bodyPr>
          <a:lstStyle/>
          <a:p>
            <a:r>
              <a:rPr lang="en-GB" sz="2800" dirty="0" smtClean="0">
                <a:latin typeface="Century Gothic" panose="020B0502020202020204" pitchFamily="34" charset="0"/>
              </a:rPr>
              <a:t>b) </a:t>
            </a:r>
            <a:r>
              <a:rPr lang="en-GB" sz="2800" dirty="0" smtClean="0">
                <a:effectLst/>
                <a:latin typeface="Century Gothic"/>
                <a:ea typeface="Times New Roman"/>
                <a:cs typeface="Arial"/>
              </a:rPr>
              <a:t>fine Germany a large sum of money to pay for </a:t>
            </a:r>
          </a:p>
          <a:p>
            <a:r>
              <a:rPr lang="en-GB" sz="2800" dirty="0">
                <a:latin typeface="Century Gothic"/>
                <a:ea typeface="Times New Roman"/>
                <a:cs typeface="Arial"/>
              </a:rPr>
              <a:t> </a:t>
            </a:r>
            <a:r>
              <a:rPr lang="en-GB" sz="2800" dirty="0" smtClean="0">
                <a:latin typeface="Century Gothic"/>
                <a:ea typeface="Times New Roman"/>
                <a:cs typeface="Arial"/>
              </a:rPr>
              <a:t>    </a:t>
            </a:r>
            <a:r>
              <a:rPr lang="en-GB" sz="2800" dirty="0" smtClean="0">
                <a:effectLst/>
                <a:latin typeface="Century Gothic"/>
                <a:ea typeface="Times New Roman"/>
                <a:cs typeface="Arial"/>
              </a:rPr>
              <a:t>the damage done in the war - £6 Billion</a:t>
            </a:r>
            <a:endParaRPr lang="en-GB" sz="2800" dirty="0">
              <a:latin typeface="Century Gothic" panose="020B0502020202020204" pitchFamily="34" charset="0"/>
            </a:endParaRPr>
          </a:p>
        </p:txBody>
      </p:sp>
      <p:sp>
        <p:nvSpPr>
          <p:cNvPr id="12" name="Rectangle 11"/>
          <p:cNvSpPr/>
          <p:nvPr/>
        </p:nvSpPr>
        <p:spPr>
          <a:xfrm>
            <a:off x="51017" y="5157192"/>
            <a:ext cx="8741496" cy="954107"/>
          </a:xfrm>
          <a:prstGeom prst="rect">
            <a:avLst/>
          </a:prstGeom>
        </p:spPr>
        <p:txBody>
          <a:bodyPr wrap="none">
            <a:spAutoFit/>
          </a:bodyPr>
          <a:lstStyle/>
          <a:p>
            <a:pPr>
              <a:spcAft>
                <a:spcPts val="0"/>
              </a:spcAft>
            </a:pPr>
            <a:r>
              <a:rPr lang="en-GB" sz="2800" dirty="0" smtClean="0">
                <a:latin typeface="Century Gothic" panose="020B0502020202020204" pitchFamily="34" charset="0"/>
              </a:rPr>
              <a:t>c) </a:t>
            </a:r>
            <a:r>
              <a:rPr lang="en-GB" sz="2800" dirty="0" smtClean="0">
                <a:effectLst/>
                <a:latin typeface="Century Gothic"/>
                <a:ea typeface="Times New Roman"/>
              </a:rPr>
              <a:t>fine Germany a massive sum of money to pay </a:t>
            </a:r>
          </a:p>
          <a:p>
            <a:pPr>
              <a:spcAft>
                <a:spcPts val="0"/>
              </a:spcAft>
            </a:pPr>
            <a:r>
              <a:rPr lang="en-GB" sz="2800" dirty="0">
                <a:latin typeface="Century Gothic"/>
                <a:ea typeface="Times New Roman"/>
              </a:rPr>
              <a:t> </a:t>
            </a:r>
            <a:r>
              <a:rPr lang="en-GB" sz="2800" dirty="0" smtClean="0">
                <a:latin typeface="Century Gothic"/>
                <a:ea typeface="Times New Roman"/>
              </a:rPr>
              <a:t>    </a:t>
            </a:r>
            <a:r>
              <a:rPr lang="en-GB" sz="2800" dirty="0" smtClean="0">
                <a:effectLst/>
                <a:latin typeface="Century Gothic"/>
                <a:ea typeface="Times New Roman"/>
              </a:rPr>
              <a:t>for the damage done in the war - £20 Billion</a:t>
            </a:r>
          </a:p>
        </p:txBody>
      </p:sp>
      <p:pic>
        <p:nvPicPr>
          <p:cNvPr id="9218" name="Picture 2" descr="http://img.thesun.co.uk/aidemitlum/archive/01134/reichsmarks-682_1134020a.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8764" y="116632"/>
            <a:ext cx="4632449" cy="271697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rot="19971791">
            <a:off x="5286090" y="1071033"/>
            <a:ext cx="2814899" cy="707886"/>
          </a:xfrm>
          <a:prstGeom prst="rect">
            <a:avLst/>
          </a:prstGeom>
          <a:solidFill>
            <a:srgbClr val="FFFF00"/>
          </a:solidFill>
        </p:spPr>
        <p:txBody>
          <a:bodyPr wrap="square" rtlCol="0">
            <a:spAutoFit/>
          </a:bodyPr>
          <a:lstStyle/>
          <a:p>
            <a:r>
              <a:rPr lang="en-GB" sz="4000" dirty="0" smtClean="0">
                <a:latin typeface="Century Gothic" panose="020B0502020202020204" pitchFamily="34" charset="0"/>
              </a:rPr>
              <a:t>£6.6 Billion</a:t>
            </a:r>
            <a:endParaRPr lang="en-GB" sz="4000" dirty="0">
              <a:latin typeface="Century Gothic" panose="020B0502020202020204" pitchFamily="34" charset="0"/>
            </a:endParaRPr>
          </a:p>
        </p:txBody>
      </p:sp>
    </p:spTree>
    <p:extLst>
      <p:ext uri="{BB962C8B-B14F-4D97-AF65-F5344CB8AC3E}">
        <p14:creationId xmlns:p14="http://schemas.microsoft.com/office/powerpoint/2010/main" val="2734672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000" fill="hold"/>
                                        <p:tgtEl>
                                          <p:spTgt spid="8"/>
                                        </p:tgtEl>
                                        <p:attrNameLst>
                                          <p:attrName>ppt_x</p:attrName>
                                        </p:attrNameLst>
                                      </p:cBhvr>
                                      <p:tavLst>
                                        <p:tav tm="0">
                                          <p:val>
                                            <p:strVal val="0-#ppt_w/2"/>
                                          </p:val>
                                        </p:tav>
                                        <p:tav tm="100000">
                                          <p:val>
                                            <p:strVal val="#ppt_x"/>
                                          </p:val>
                                        </p:tav>
                                      </p:tavLst>
                                    </p:anim>
                                    <p:anim calcmode="lin" valueType="num">
                                      <p:cBhvr additive="base">
                                        <p:cTn id="8" dur="2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9" presetClass="emph" presetSubtype="0" fill="hold" nodeType="clickEffect">
                                  <p:stCondLst>
                                    <p:cond delay="0"/>
                                  </p:stCondLst>
                                  <p:childTnLst>
                                    <p:animClr clrSpc="rgb" dir="cw">
                                      <p:cBhvr override="childStyle">
                                        <p:cTn id="12" dur="500" fill="hold"/>
                                        <p:tgtEl>
                                          <p:spTgt spid="10">
                                            <p:txEl>
                                              <p:pRg st="0" end="0"/>
                                            </p:txEl>
                                          </p:spTgt>
                                        </p:tgtEl>
                                        <p:attrNameLst>
                                          <p:attrName>style.color</p:attrName>
                                        </p:attrNameLst>
                                      </p:cBhvr>
                                      <p:to>
                                        <a:srgbClr val="FFFFFF"/>
                                      </p:to>
                                    </p:animClr>
                                    <p:animClr clrSpc="rgb" dir="cw">
                                      <p:cBhvr>
                                        <p:cTn id="13" dur="500" fill="hold"/>
                                        <p:tgtEl>
                                          <p:spTgt spid="10">
                                            <p:txEl>
                                              <p:pRg st="0" end="0"/>
                                            </p:txEl>
                                          </p:spTgt>
                                        </p:tgtEl>
                                        <p:attrNameLst>
                                          <p:attrName>fillcolor</p:attrName>
                                        </p:attrNameLst>
                                      </p:cBhvr>
                                      <p:to>
                                        <a:srgbClr val="FFFFFF"/>
                                      </p:to>
                                    </p:animClr>
                                    <p:set>
                                      <p:cBhvr>
                                        <p:cTn id="14" dur="500" fill="hold"/>
                                        <p:tgtEl>
                                          <p:spTgt spid="10">
                                            <p:txEl>
                                              <p:pRg st="0" end="0"/>
                                            </p:txEl>
                                          </p:spTgt>
                                        </p:tgtEl>
                                        <p:attrNameLst>
                                          <p:attrName>fill.type</p:attrName>
                                        </p:attrNameLst>
                                      </p:cBhvr>
                                      <p:to>
                                        <p:strVal val="solid"/>
                                      </p:to>
                                    </p:set>
                                    <p:set>
                                      <p:cBhvr>
                                        <p:cTn id="15" dur="500" fill="hold"/>
                                        <p:tgtEl>
                                          <p:spTgt spid="10">
                                            <p:txEl>
                                              <p:pRg st="0" end="0"/>
                                            </p:txEl>
                                          </p:spTgt>
                                        </p:tgtEl>
                                        <p:attrNameLst>
                                          <p:attrName>fill.on</p:attrName>
                                        </p:attrNameLst>
                                      </p:cBhvr>
                                      <p:to>
                                        <p:strVal val="true"/>
                                      </p:to>
                                    </p:set>
                                  </p:childTnLst>
                                </p:cTn>
                              </p:par>
                              <p:par>
                                <p:cTn id="16" presetID="19" presetClass="emph" presetSubtype="0" fill="hold" nodeType="withEffect">
                                  <p:stCondLst>
                                    <p:cond delay="0"/>
                                  </p:stCondLst>
                                  <p:childTnLst>
                                    <p:animClr clrSpc="rgb" dir="cw">
                                      <p:cBhvr override="childStyle">
                                        <p:cTn id="17" dur="500" fill="hold"/>
                                        <p:tgtEl>
                                          <p:spTgt spid="10">
                                            <p:txEl>
                                              <p:pRg st="1" end="1"/>
                                            </p:txEl>
                                          </p:spTgt>
                                        </p:tgtEl>
                                        <p:attrNameLst>
                                          <p:attrName>style.color</p:attrName>
                                        </p:attrNameLst>
                                      </p:cBhvr>
                                      <p:to>
                                        <a:srgbClr val="FFFFFF"/>
                                      </p:to>
                                    </p:animClr>
                                    <p:animClr clrSpc="rgb" dir="cw">
                                      <p:cBhvr>
                                        <p:cTn id="18" dur="500" fill="hold"/>
                                        <p:tgtEl>
                                          <p:spTgt spid="10">
                                            <p:txEl>
                                              <p:pRg st="1" end="1"/>
                                            </p:txEl>
                                          </p:spTgt>
                                        </p:tgtEl>
                                        <p:attrNameLst>
                                          <p:attrName>fillcolor</p:attrName>
                                        </p:attrNameLst>
                                      </p:cBhvr>
                                      <p:to>
                                        <a:srgbClr val="FFFFFF"/>
                                      </p:to>
                                    </p:animClr>
                                    <p:set>
                                      <p:cBhvr>
                                        <p:cTn id="19" dur="500" fill="hold"/>
                                        <p:tgtEl>
                                          <p:spTgt spid="10">
                                            <p:txEl>
                                              <p:pRg st="1" end="1"/>
                                            </p:txEl>
                                          </p:spTgt>
                                        </p:tgtEl>
                                        <p:attrNameLst>
                                          <p:attrName>fill.type</p:attrName>
                                        </p:attrNameLst>
                                      </p:cBhvr>
                                      <p:to>
                                        <p:strVal val="solid"/>
                                      </p:to>
                                    </p:set>
                                    <p:set>
                                      <p:cBhvr>
                                        <p:cTn id="20" dur="500" fill="hold"/>
                                        <p:tgtEl>
                                          <p:spTgt spid="10">
                                            <p:txEl>
                                              <p:pRg st="1" end="1"/>
                                            </p:txEl>
                                          </p:spTgt>
                                        </p:tgtEl>
                                        <p:attrNameLst>
                                          <p:attrName>fill.on</p:attrName>
                                        </p:attrNameLst>
                                      </p:cBhvr>
                                      <p:to>
                                        <p:strVal val="true"/>
                                      </p:to>
                                    </p:set>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1396" y="116632"/>
            <a:ext cx="3764540" cy="584775"/>
          </a:xfrm>
          <a:prstGeom prst="rect">
            <a:avLst/>
          </a:prstGeom>
          <a:noFill/>
        </p:spPr>
        <p:txBody>
          <a:bodyPr wrap="square" rtlCol="0">
            <a:spAutoFit/>
          </a:bodyPr>
          <a:lstStyle/>
          <a:p>
            <a:r>
              <a:rPr lang="en-GB" sz="3200" dirty="0" smtClean="0">
                <a:latin typeface="Century Gothic" panose="020B0502020202020204" pitchFamily="34" charset="0"/>
              </a:rPr>
              <a:t>Decision Nine</a:t>
            </a:r>
            <a:endParaRPr lang="en-GB" sz="3200" dirty="0">
              <a:latin typeface="Century Gothic" panose="020B0502020202020204" pitchFamily="34" charset="0"/>
            </a:endParaRPr>
          </a:p>
        </p:txBody>
      </p:sp>
      <p:sp>
        <p:nvSpPr>
          <p:cNvPr id="8" name="Rectangle 7"/>
          <p:cNvSpPr/>
          <p:nvPr/>
        </p:nvSpPr>
        <p:spPr>
          <a:xfrm>
            <a:off x="107504" y="701407"/>
            <a:ext cx="5544616" cy="523220"/>
          </a:xfrm>
          <a:prstGeom prst="rect">
            <a:avLst/>
          </a:prstGeom>
        </p:spPr>
        <p:txBody>
          <a:bodyPr wrap="square">
            <a:spAutoFit/>
          </a:bodyPr>
          <a:lstStyle/>
          <a:p>
            <a:r>
              <a:rPr lang="en-GB" sz="2800" dirty="0" smtClean="0">
                <a:effectLst/>
                <a:latin typeface="Century Gothic"/>
                <a:ea typeface="Times New Roman"/>
                <a:cs typeface="Arial"/>
              </a:rPr>
              <a:t>Should you … ?</a:t>
            </a:r>
            <a:endParaRPr lang="en-GB" sz="2800" dirty="0">
              <a:latin typeface="Century Gothic" panose="020B0502020202020204" pitchFamily="34" charset="0"/>
            </a:endParaRPr>
          </a:p>
        </p:txBody>
      </p:sp>
      <p:sp>
        <p:nvSpPr>
          <p:cNvPr id="9" name="Rectangle 8"/>
          <p:cNvSpPr/>
          <p:nvPr/>
        </p:nvSpPr>
        <p:spPr>
          <a:xfrm>
            <a:off x="0" y="2996952"/>
            <a:ext cx="9144000" cy="954107"/>
          </a:xfrm>
          <a:prstGeom prst="rect">
            <a:avLst/>
          </a:prstGeom>
        </p:spPr>
        <p:txBody>
          <a:bodyPr wrap="square">
            <a:spAutoFit/>
          </a:bodyPr>
          <a:lstStyle/>
          <a:p>
            <a:pPr marL="514350" indent="-514350">
              <a:buAutoNum type="alphaLcParenR"/>
            </a:pPr>
            <a:r>
              <a:rPr lang="en-GB" sz="2800" dirty="0" smtClean="0">
                <a:latin typeface="Century Gothic" panose="020B0502020202020204" pitchFamily="34" charset="0"/>
              </a:rPr>
              <a:t>leave any mention of guilt or blame for the war out of the treaty</a:t>
            </a:r>
            <a:endParaRPr lang="en-GB" sz="2800" dirty="0">
              <a:latin typeface="Century Gothic" panose="020B0502020202020204" pitchFamily="34" charset="0"/>
            </a:endParaRPr>
          </a:p>
        </p:txBody>
      </p:sp>
      <p:sp>
        <p:nvSpPr>
          <p:cNvPr id="10" name="Rectangle 9"/>
          <p:cNvSpPr/>
          <p:nvPr/>
        </p:nvSpPr>
        <p:spPr>
          <a:xfrm>
            <a:off x="30622" y="4096236"/>
            <a:ext cx="8990591" cy="954107"/>
          </a:xfrm>
          <a:prstGeom prst="rect">
            <a:avLst/>
          </a:prstGeom>
        </p:spPr>
        <p:txBody>
          <a:bodyPr wrap="square">
            <a:spAutoFit/>
          </a:bodyPr>
          <a:lstStyle/>
          <a:p>
            <a:r>
              <a:rPr lang="en-GB" sz="2800" dirty="0" smtClean="0">
                <a:latin typeface="Century Gothic" panose="020B0502020202020204" pitchFamily="34" charset="0"/>
              </a:rPr>
              <a:t>b) </a:t>
            </a:r>
            <a:r>
              <a:rPr lang="en-GB" sz="2800" dirty="0" smtClean="0">
                <a:effectLst/>
                <a:latin typeface="Century Gothic"/>
                <a:ea typeface="Times New Roman"/>
                <a:cs typeface="Arial"/>
              </a:rPr>
              <a:t>Britain, France, Russia, Germany and </a:t>
            </a:r>
          </a:p>
          <a:p>
            <a:r>
              <a:rPr lang="en-GB" sz="2800" dirty="0">
                <a:latin typeface="Century Gothic"/>
                <a:ea typeface="Times New Roman"/>
                <a:cs typeface="Arial"/>
              </a:rPr>
              <a:t> </a:t>
            </a:r>
            <a:r>
              <a:rPr lang="en-GB" sz="2800" dirty="0" smtClean="0">
                <a:latin typeface="Century Gothic"/>
                <a:ea typeface="Times New Roman"/>
                <a:cs typeface="Arial"/>
              </a:rPr>
              <a:t>   </a:t>
            </a:r>
            <a:r>
              <a:rPr lang="en-GB" sz="2800" dirty="0" smtClean="0">
                <a:effectLst/>
                <a:latin typeface="Century Gothic"/>
                <a:ea typeface="Times New Roman"/>
                <a:cs typeface="Arial"/>
              </a:rPr>
              <a:t>Austria-Hungary take equal blame for the war</a:t>
            </a:r>
            <a:endParaRPr lang="en-GB" sz="2800" dirty="0">
              <a:latin typeface="Century Gothic" panose="020B0502020202020204" pitchFamily="34" charset="0"/>
            </a:endParaRPr>
          </a:p>
        </p:txBody>
      </p:sp>
      <p:sp>
        <p:nvSpPr>
          <p:cNvPr id="12" name="Rectangle 11"/>
          <p:cNvSpPr/>
          <p:nvPr/>
        </p:nvSpPr>
        <p:spPr>
          <a:xfrm>
            <a:off x="51551" y="5229200"/>
            <a:ext cx="7601761" cy="954107"/>
          </a:xfrm>
          <a:prstGeom prst="rect">
            <a:avLst/>
          </a:prstGeom>
        </p:spPr>
        <p:txBody>
          <a:bodyPr wrap="none">
            <a:spAutoFit/>
          </a:bodyPr>
          <a:lstStyle/>
          <a:p>
            <a:pPr>
              <a:spcAft>
                <a:spcPts val="0"/>
              </a:spcAft>
            </a:pPr>
            <a:r>
              <a:rPr lang="en-GB" sz="2800" dirty="0" smtClean="0">
                <a:latin typeface="Century Gothic" panose="020B0502020202020204" pitchFamily="34" charset="0"/>
              </a:rPr>
              <a:t>c) </a:t>
            </a:r>
            <a:r>
              <a:rPr lang="en-GB" sz="2800" dirty="0" smtClean="0">
                <a:effectLst/>
                <a:latin typeface="Century Gothic"/>
                <a:ea typeface="Times New Roman"/>
              </a:rPr>
              <a:t>make Germany sign a War Guilt Clause </a:t>
            </a:r>
          </a:p>
          <a:p>
            <a:pPr>
              <a:spcAft>
                <a:spcPts val="0"/>
              </a:spcAft>
            </a:pPr>
            <a:r>
              <a:rPr lang="en-GB" sz="2800" dirty="0">
                <a:latin typeface="Century Gothic"/>
                <a:ea typeface="Times New Roman"/>
              </a:rPr>
              <a:t> </a:t>
            </a:r>
            <a:r>
              <a:rPr lang="en-GB" sz="2800" dirty="0" smtClean="0">
                <a:latin typeface="Century Gothic"/>
                <a:ea typeface="Times New Roman"/>
              </a:rPr>
              <a:t>    </a:t>
            </a:r>
            <a:r>
              <a:rPr lang="en-GB" sz="2800" dirty="0" smtClean="0">
                <a:effectLst/>
                <a:latin typeface="Century Gothic"/>
                <a:ea typeface="Times New Roman"/>
              </a:rPr>
              <a:t>accepting all blame for starting the war</a:t>
            </a:r>
          </a:p>
        </p:txBody>
      </p:sp>
      <p:pic>
        <p:nvPicPr>
          <p:cNvPr id="10242" name="Picture 2" descr="http://2.bp.blogspot.com/-B4BPmUovKwY/T04QuRU_QRI/AAAAAAAACDE/j8PpaOLjLk4/s1600/ww1+sourc.jpg">
            <a:hlinkClick r:id="rId2"/>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55976" y="116297"/>
            <a:ext cx="4635746" cy="296935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rot="20037801">
            <a:off x="5349216" y="1094202"/>
            <a:ext cx="2649264" cy="707886"/>
          </a:xfrm>
          <a:prstGeom prst="rect">
            <a:avLst/>
          </a:prstGeom>
          <a:solidFill>
            <a:srgbClr val="FFFF00"/>
          </a:solidFill>
        </p:spPr>
        <p:txBody>
          <a:bodyPr wrap="square" rtlCol="0">
            <a:spAutoFit/>
          </a:bodyPr>
          <a:lstStyle/>
          <a:p>
            <a:pPr algn="ctr"/>
            <a:r>
              <a:rPr lang="en-GB" sz="4000" dirty="0" smtClean="0">
                <a:latin typeface="Century Gothic" panose="020B0502020202020204" pitchFamily="34" charset="0"/>
              </a:rPr>
              <a:t>Germany</a:t>
            </a:r>
            <a:endParaRPr lang="en-GB" sz="4000" dirty="0">
              <a:latin typeface="Century Gothic" panose="020B0502020202020204" pitchFamily="34" charset="0"/>
            </a:endParaRPr>
          </a:p>
        </p:txBody>
      </p:sp>
    </p:spTree>
    <p:extLst>
      <p:ext uri="{BB962C8B-B14F-4D97-AF65-F5344CB8AC3E}">
        <p14:creationId xmlns:p14="http://schemas.microsoft.com/office/powerpoint/2010/main" val="401554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000" fill="hold"/>
                                        <p:tgtEl>
                                          <p:spTgt spid="8"/>
                                        </p:tgtEl>
                                        <p:attrNameLst>
                                          <p:attrName>ppt_x</p:attrName>
                                        </p:attrNameLst>
                                      </p:cBhvr>
                                      <p:tavLst>
                                        <p:tav tm="0">
                                          <p:val>
                                            <p:strVal val="0-#ppt_w/2"/>
                                          </p:val>
                                        </p:tav>
                                        <p:tav tm="100000">
                                          <p:val>
                                            <p:strVal val="#ppt_x"/>
                                          </p:val>
                                        </p:tav>
                                      </p:tavLst>
                                    </p:anim>
                                    <p:anim calcmode="lin" valueType="num">
                                      <p:cBhvr additive="base">
                                        <p:cTn id="8" dur="2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9" presetClass="emph" presetSubtype="0" fill="hold" nodeType="clickEffect">
                                  <p:stCondLst>
                                    <p:cond delay="0"/>
                                  </p:stCondLst>
                                  <p:childTnLst>
                                    <p:animClr clrSpc="rgb" dir="cw">
                                      <p:cBhvr override="childStyle">
                                        <p:cTn id="12" dur="500" fill="hold"/>
                                        <p:tgtEl>
                                          <p:spTgt spid="12">
                                            <p:txEl>
                                              <p:pRg st="0" end="0"/>
                                            </p:txEl>
                                          </p:spTgt>
                                        </p:tgtEl>
                                        <p:attrNameLst>
                                          <p:attrName>style.color</p:attrName>
                                        </p:attrNameLst>
                                      </p:cBhvr>
                                      <p:to>
                                        <a:srgbClr val="FFFFFF"/>
                                      </p:to>
                                    </p:animClr>
                                    <p:animClr clrSpc="rgb" dir="cw">
                                      <p:cBhvr>
                                        <p:cTn id="13" dur="500" fill="hold"/>
                                        <p:tgtEl>
                                          <p:spTgt spid="12">
                                            <p:txEl>
                                              <p:pRg st="0" end="0"/>
                                            </p:txEl>
                                          </p:spTgt>
                                        </p:tgtEl>
                                        <p:attrNameLst>
                                          <p:attrName>fillcolor</p:attrName>
                                        </p:attrNameLst>
                                      </p:cBhvr>
                                      <p:to>
                                        <a:srgbClr val="FFFFFF"/>
                                      </p:to>
                                    </p:animClr>
                                    <p:set>
                                      <p:cBhvr>
                                        <p:cTn id="14" dur="500" fill="hold"/>
                                        <p:tgtEl>
                                          <p:spTgt spid="12">
                                            <p:txEl>
                                              <p:pRg st="0" end="0"/>
                                            </p:txEl>
                                          </p:spTgt>
                                        </p:tgtEl>
                                        <p:attrNameLst>
                                          <p:attrName>fill.type</p:attrName>
                                        </p:attrNameLst>
                                      </p:cBhvr>
                                      <p:to>
                                        <p:strVal val="solid"/>
                                      </p:to>
                                    </p:set>
                                    <p:set>
                                      <p:cBhvr>
                                        <p:cTn id="15" dur="500" fill="hold"/>
                                        <p:tgtEl>
                                          <p:spTgt spid="12">
                                            <p:txEl>
                                              <p:pRg st="0" end="0"/>
                                            </p:txEl>
                                          </p:spTgt>
                                        </p:tgtEl>
                                        <p:attrNameLst>
                                          <p:attrName>fill.on</p:attrName>
                                        </p:attrNameLst>
                                      </p:cBhvr>
                                      <p:to>
                                        <p:strVal val="true"/>
                                      </p:to>
                                    </p:set>
                                  </p:childTnLst>
                                </p:cTn>
                              </p:par>
                              <p:par>
                                <p:cTn id="16" presetID="19" presetClass="emph" presetSubtype="0" fill="hold" nodeType="withEffect">
                                  <p:stCondLst>
                                    <p:cond delay="0"/>
                                  </p:stCondLst>
                                  <p:childTnLst>
                                    <p:animClr clrSpc="rgb" dir="cw">
                                      <p:cBhvr override="childStyle">
                                        <p:cTn id="17" dur="500" fill="hold"/>
                                        <p:tgtEl>
                                          <p:spTgt spid="12">
                                            <p:txEl>
                                              <p:pRg st="1" end="1"/>
                                            </p:txEl>
                                          </p:spTgt>
                                        </p:tgtEl>
                                        <p:attrNameLst>
                                          <p:attrName>style.color</p:attrName>
                                        </p:attrNameLst>
                                      </p:cBhvr>
                                      <p:to>
                                        <a:srgbClr val="FFFFFF"/>
                                      </p:to>
                                    </p:animClr>
                                    <p:animClr clrSpc="rgb" dir="cw">
                                      <p:cBhvr>
                                        <p:cTn id="18" dur="500" fill="hold"/>
                                        <p:tgtEl>
                                          <p:spTgt spid="12">
                                            <p:txEl>
                                              <p:pRg st="1" end="1"/>
                                            </p:txEl>
                                          </p:spTgt>
                                        </p:tgtEl>
                                        <p:attrNameLst>
                                          <p:attrName>fillcolor</p:attrName>
                                        </p:attrNameLst>
                                      </p:cBhvr>
                                      <p:to>
                                        <a:srgbClr val="FFFFFF"/>
                                      </p:to>
                                    </p:animClr>
                                    <p:set>
                                      <p:cBhvr>
                                        <p:cTn id="19" dur="500" fill="hold"/>
                                        <p:tgtEl>
                                          <p:spTgt spid="12">
                                            <p:txEl>
                                              <p:pRg st="1" end="1"/>
                                            </p:txEl>
                                          </p:spTgt>
                                        </p:tgtEl>
                                        <p:attrNameLst>
                                          <p:attrName>fill.type</p:attrName>
                                        </p:attrNameLst>
                                      </p:cBhvr>
                                      <p:to>
                                        <p:strVal val="solid"/>
                                      </p:to>
                                    </p:set>
                                    <p:set>
                                      <p:cBhvr>
                                        <p:cTn id="20" dur="500" fill="hold"/>
                                        <p:tgtEl>
                                          <p:spTgt spid="12">
                                            <p:txEl>
                                              <p:pRg st="1" end="1"/>
                                            </p:txEl>
                                          </p:spTgt>
                                        </p:tgtEl>
                                        <p:attrNameLst>
                                          <p:attrName>fill.on</p:attrName>
                                        </p:attrNameLst>
                                      </p:cBhvr>
                                      <p:to>
                                        <p:strVal val="true"/>
                                      </p:to>
                                    </p:set>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7" descr="treaty of versailles m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1259632" y="101855"/>
            <a:ext cx="6624736" cy="669925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rot="19971791">
            <a:off x="2458176" y="2735855"/>
            <a:ext cx="2814899" cy="707886"/>
          </a:xfrm>
          <a:prstGeom prst="rect">
            <a:avLst/>
          </a:prstGeom>
          <a:solidFill>
            <a:srgbClr val="FFFF00"/>
          </a:solidFill>
        </p:spPr>
        <p:txBody>
          <a:bodyPr wrap="square" rtlCol="0">
            <a:spAutoFit/>
          </a:bodyPr>
          <a:lstStyle/>
          <a:p>
            <a:r>
              <a:rPr lang="en-GB" sz="4000" dirty="0" smtClean="0">
                <a:latin typeface="Century Gothic" panose="020B0502020202020204" pitchFamily="34" charset="0"/>
              </a:rPr>
              <a:t>£6.6 Billion</a:t>
            </a:r>
            <a:endParaRPr lang="en-GB" sz="4000" dirty="0">
              <a:latin typeface="Century Gothic" panose="020B0502020202020204" pitchFamily="34" charset="0"/>
            </a:endParaRPr>
          </a:p>
        </p:txBody>
      </p:sp>
      <p:sp>
        <p:nvSpPr>
          <p:cNvPr id="4" name="TextBox 3"/>
          <p:cNvSpPr txBox="1"/>
          <p:nvPr/>
        </p:nvSpPr>
        <p:spPr>
          <a:xfrm rot="20037801">
            <a:off x="2792729" y="3552344"/>
            <a:ext cx="2649264" cy="400110"/>
          </a:xfrm>
          <a:prstGeom prst="rect">
            <a:avLst/>
          </a:prstGeom>
          <a:solidFill>
            <a:srgbClr val="FFFF00"/>
          </a:solidFill>
        </p:spPr>
        <p:txBody>
          <a:bodyPr wrap="square" rtlCol="0">
            <a:spAutoFit/>
          </a:bodyPr>
          <a:lstStyle/>
          <a:p>
            <a:pPr algn="ctr"/>
            <a:r>
              <a:rPr lang="en-GB" sz="2000" dirty="0" smtClean="0">
                <a:latin typeface="Century Gothic" panose="020B0502020202020204" pitchFamily="34" charset="0"/>
              </a:rPr>
              <a:t>Germany to blame</a:t>
            </a:r>
            <a:endParaRPr lang="en-GB" sz="2000" dirty="0">
              <a:latin typeface="Century Gothic" panose="020B0502020202020204" pitchFamily="34" charset="0"/>
            </a:endParaRPr>
          </a:p>
        </p:txBody>
      </p:sp>
      <p:pic>
        <p:nvPicPr>
          <p:cNvPr id="5" name="Picture 2" descr="http://th06.deviantart.net/fs70/PRE/i/2013/210/0/1/yet_another_german_soldier__wwi__by_jdcinnyc-d6fri9t.jpg">
            <a:hlinkClick r:id="rId3"/>
          </p:cNvPr>
          <p:cNvPicPr>
            <a:picLocks noChangeAspect="1" noChangeArrowheads="1"/>
          </p:cNvPicPr>
          <p:nvPr/>
        </p:nvPicPr>
        <p:blipFill>
          <a:blip r:embed="rId4" cstate="print">
            <a:clrChange>
              <a:clrFrom>
                <a:srgbClr val="555B41"/>
              </a:clrFrom>
              <a:clrTo>
                <a:srgbClr val="555B41">
                  <a:alpha val="0"/>
                </a:srgbClr>
              </a:clrTo>
            </a:clrChange>
            <a:extLst>
              <a:ext uri="{28A0092B-C50C-407E-A947-70E740481C1C}">
                <a14:useLocalDpi xmlns:a14="http://schemas.microsoft.com/office/drawing/2010/main" val="0"/>
              </a:ext>
            </a:extLst>
          </a:blip>
          <a:srcRect/>
          <a:stretch>
            <a:fillRect/>
          </a:stretch>
        </p:blipFill>
        <p:spPr bwMode="auto">
          <a:xfrm>
            <a:off x="2451668" y="692696"/>
            <a:ext cx="1656184" cy="2154642"/>
          </a:xfrm>
          <a:prstGeom prst="rect">
            <a:avLst/>
          </a:prstGeom>
          <a:noFill/>
          <a:extLst>
            <a:ext uri="{909E8E84-426E-40DD-AFC4-6F175D3DCCD1}">
              <a14:hiddenFill xmlns:a14="http://schemas.microsoft.com/office/drawing/2010/main">
                <a:solidFill>
                  <a:srgbClr val="FFFFFF"/>
                </a:solidFill>
              </a14:hiddenFill>
            </a:ext>
          </a:extLst>
        </p:spPr>
      </p:pic>
      <p:sp>
        <p:nvSpPr>
          <p:cNvPr id="6" name="Flowchart: Summing Junction 5"/>
          <p:cNvSpPr/>
          <p:nvPr/>
        </p:nvSpPr>
        <p:spPr>
          <a:xfrm>
            <a:off x="3635896" y="4725144"/>
            <a:ext cx="1296143" cy="1296144"/>
          </a:xfrm>
          <a:prstGeom prst="flowChartSummingJunction">
            <a:avLst/>
          </a:prstGeom>
          <a:solidFill>
            <a:schemeClr val="bg1">
              <a:alpha val="1500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2" descr="http://www.crwflags.com/fotw/images/p/pl_ost18.gif">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279583" y="1801924"/>
            <a:ext cx="1271810" cy="83498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ttp://ec.l.thumbs.canstockphoto.com/canstock1256887.jpg">
            <a:hlinkClick r:id="rId7"/>
          </p:cNvPr>
          <p:cNvPicPr>
            <a:picLocks noChangeAspect="1" noChangeArrowheads="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67203" y="4422049"/>
            <a:ext cx="584465" cy="43640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http://www.johnap.pwp.blueyonder.co.uk/Flags/France.gif">
            <a:hlinkClick r:id="rId9"/>
          </p:cNvPr>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159435" y="3754693"/>
            <a:ext cx="521444" cy="94808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http://th06.deviantart.net/fs70/PRE/i/2013/210/0/1/yet_another_german_soldier__wwi__by_jdcinnyc-d6fri9t.jpg">
            <a:hlinkClick r:id="rId3"/>
          </p:cNvPr>
          <p:cNvPicPr>
            <a:picLocks noChangeAspect="1" noChangeArrowheads="1"/>
          </p:cNvPicPr>
          <p:nvPr/>
        </p:nvPicPr>
        <p:blipFill>
          <a:blip r:embed="rId11" cstate="print">
            <a:clrChange>
              <a:clrFrom>
                <a:srgbClr val="555B41"/>
              </a:clrFrom>
              <a:clrTo>
                <a:srgbClr val="555B41">
                  <a:alpha val="0"/>
                </a:srgbClr>
              </a:clrTo>
            </a:clrChange>
            <a:extLst>
              <a:ext uri="{28A0092B-C50C-407E-A947-70E740481C1C}">
                <a14:useLocalDpi xmlns:a14="http://schemas.microsoft.com/office/drawing/2010/main" val="0"/>
              </a:ext>
            </a:extLst>
          </a:blip>
          <a:srcRect/>
          <a:stretch>
            <a:fillRect/>
          </a:stretch>
        </p:blipFill>
        <p:spPr bwMode="auto">
          <a:xfrm>
            <a:off x="1722572" y="3572972"/>
            <a:ext cx="504056" cy="655761"/>
          </a:xfrm>
          <a:prstGeom prst="rect">
            <a:avLst/>
          </a:prstGeom>
          <a:noFill/>
          <a:extLst>
            <a:ext uri="{909E8E84-426E-40DD-AFC4-6F175D3DCCD1}">
              <a14:hiddenFill xmlns:a14="http://schemas.microsoft.com/office/drawing/2010/main">
                <a:solidFill>
                  <a:srgbClr val="FFFFFF"/>
                </a:solidFill>
              </a14:hiddenFill>
            </a:ext>
          </a:extLst>
        </p:spPr>
      </p:pic>
      <p:sp>
        <p:nvSpPr>
          <p:cNvPr id="11" name="Flowchart: Summing Junction 10"/>
          <p:cNvSpPr/>
          <p:nvPr/>
        </p:nvSpPr>
        <p:spPr>
          <a:xfrm>
            <a:off x="1688097" y="3642406"/>
            <a:ext cx="538531" cy="516891"/>
          </a:xfrm>
          <a:prstGeom prst="flowChartSummingJunction">
            <a:avLst/>
          </a:prstGeom>
          <a:solidFill>
            <a:schemeClr val="bg1">
              <a:alpha val="1500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6" descr="http://www.johnap.pwp.blueyonder.co.uk/Flags/France.gif">
            <a:hlinkClick r:id="rId9"/>
          </p:cNvPr>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226628" y="4513594"/>
            <a:ext cx="521444" cy="94808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http://upload.wikimedia.org/wikipedia/commons/a/a7/Deutsche_Kolonien.PNG">
            <a:hlinkClick r:id="rId12"/>
          </p:cNvPr>
          <p:cNvPicPr>
            <a:picLocks noChangeAspect="1" noChangeArrowheads="1"/>
          </p:cNvPicPr>
          <p:nvPr/>
        </p:nvPicPr>
        <p:blipFill>
          <a:blip r:embed="rId1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31632" y="5184241"/>
            <a:ext cx="3153344" cy="154141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http://www.crwflags.com/fotw/images/l/league.gif">
            <a:hlinkClick r:id="rId14"/>
          </p:cNvPr>
          <p:cNvPicPr>
            <a:picLocks noChangeAspect="1" noChangeArrowheads="1"/>
          </p:cNvPicPr>
          <p:nvPr/>
        </p:nvPicPr>
        <p:blipFill>
          <a:blip r:embed="rId1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30331" y="5184241"/>
            <a:ext cx="2155946" cy="1437298"/>
          </a:xfrm>
          <a:prstGeom prst="rect">
            <a:avLst/>
          </a:prstGeom>
          <a:noFill/>
          <a:effectLst>
            <a:outerShdw blurRad="50800" dist="50800" dir="5400000" algn="ctr" rotWithShape="0">
              <a:srgbClr val="000000"/>
            </a:outerShdw>
          </a:effectLst>
          <a:extLst>
            <a:ext uri="{909E8E84-426E-40DD-AFC4-6F175D3DCCD1}">
              <a14:hiddenFill xmlns:a14="http://schemas.microsoft.com/office/drawing/2010/main">
                <a:solidFill>
                  <a:srgbClr val="FFFFFF"/>
                </a:solidFill>
              </a14:hiddenFill>
            </a:ext>
          </a:extLst>
        </p:spPr>
      </p:pic>
      <p:graphicFrame>
        <p:nvGraphicFramePr>
          <p:cNvPr id="17" name="Table 16"/>
          <p:cNvGraphicFramePr>
            <a:graphicFrameLocks noGrp="1"/>
          </p:cNvGraphicFramePr>
          <p:nvPr>
            <p:extLst>
              <p:ext uri="{D42A27DB-BD31-4B8C-83A1-F6EECF244321}">
                <p14:modId xmlns:p14="http://schemas.microsoft.com/office/powerpoint/2010/main" val="125799759"/>
              </p:ext>
            </p:extLst>
          </p:nvPr>
        </p:nvGraphicFramePr>
        <p:xfrm>
          <a:off x="8066171" y="542919"/>
          <a:ext cx="1077829" cy="4078913"/>
        </p:xfrm>
        <a:graphic>
          <a:graphicData uri="http://schemas.openxmlformats.org/drawingml/2006/table">
            <a:tbl>
              <a:tblPr firstRow="1" firstCol="1" lastRow="1" lastCol="1" bandRow="1" bandCol="1">
                <a:tableStyleId>{5940675A-B579-460E-94D1-54222C63F5DA}</a:tableStyleId>
              </a:tblPr>
              <a:tblGrid>
                <a:gridCol w="361776"/>
                <a:gridCol w="357908"/>
                <a:gridCol w="358145"/>
              </a:tblGrid>
              <a:tr h="211706">
                <a:tc>
                  <a:txBody>
                    <a:bodyPr/>
                    <a:lstStyle/>
                    <a:p>
                      <a:pPr algn="ctr">
                        <a:spcAft>
                          <a:spcPts val="0"/>
                        </a:spcAft>
                      </a:pPr>
                      <a:r>
                        <a:rPr lang="en-GB" sz="600" dirty="0">
                          <a:effectLst/>
                        </a:rPr>
                        <a:t>Problem</a:t>
                      </a:r>
                      <a:endParaRPr lang="en-GB" sz="600" dirty="0">
                        <a:solidFill>
                          <a:schemeClr val="tx1"/>
                        </a:solidFill>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Option</a:t>
                      </a:r>
                      <a:endParaRPr lang="en-GB" sz="600">
                        <a:solidFill>
                          <a:schemeClr val="tx1"/>
                        </a:solidFill>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Actual decision</a:t>
                      </a:r>
                      <a:endParaRPr lang="en-GB" sz="600">
                        <a:solidFill>
                          <a:schemeClr val="tx1"/>
                        </a:solidFill>
                        <a:effectLst/>
                        <a:latin typeface="Arial"/>
                        <a:ea typeface="Times New Roman"/>
                      </a:endParaRPr>
                    </a:p>
                  </a:txBody>
                  <a:tcPr marL="35632" marR="35632" marT="0" marB="0">
                    <a:solidFill>
                      <a:schemeClr val="bg1"/>
                    </a:solidFill>
                  </a:tcPr>
                </a:tc>
              </a:tr>
              <a:tr h="434711">
                <a:tc>
                  <a:txBody>
                    <a:bodyPr/>
                    <a:lstStyle/>
                    <a:p>
                      <a:pPr algn="ctr">
                        <a:spcAft>
                          <a:spcPts val="0"/>
                        </a:spcAft>
                      </a:pPr>
                      <a:r>
                        <a:rPr lang="en-GB" sz="600">
                          <a:effectLst/>
                        </a:rPr>
                        <a:t>1</a:t>
                      </a:r>
                      <a:endParaRPr lang="en-GB" sz="600">
                        <a:solidFill>
                          <a:schemeClr val="tx1"/>
                        </a:solidFill>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p>
                    <a:p>
                      <a:pPr algn="ctr">
                        <a:spcAft>
                          <a:spcPts val="0"/>
                        </a:spcAft>
                      </a:pPr>
                      <a:r>
                        <a:rPr lang="en-GB" sz="600">
                          <a:effectLst/>
                        </a:rPr>
                        <a:t> </a:t>
                      </a:r>
                      <a:endParaRPr lang="en-GB" sz="600">
                        <a:solidFill>
                          <a:schemeClr val="tx1"/>
                        </a:solidFill>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endParaRPr lang="en-GB" sz="600">
                        <a:solidFill>
                          <a:schemeClr val="tx1"/>
                        </a:solidFill>
                        <a:effectLst/>
                        <a:latin typeface="Arial"/>
                        <a:ea typeface="Times New Roman"/>
                      </a:endParaRPr>
                    </a:p>
                  </a:txBody>
                  <a:tcPr marL="35632" marR="35632" marT="0" marB="0">
                    <a:solidFill>
                      <a:schemeClr val="bg1"/>
                    </a:solidFill>
                  </a:tcPr>
                </a:tc>
              </a:tr>
              <a:tr h="423413">
                <a:tc>
                  <a:txBody>
                    <a:bodyPr/>
                    <a:lstStyle/>
                    <a:p>
                      <a:pPr algn="ctr">
                        <a:spcAft>
                          <a:spcPts val="0"/>
                        </a:spcAft>
                      </a:pPr>
                      <a:r>
                        <a:rPr lang="en-GB" sz="600">
                          <a:effectLst/>
                        </a:rPr>
                        <a:t>2</a:t>
                      </a:r>
                      <a:endParaRPr lang="en-GB" sz="600">
                        <a:solidFill>
                          <a:schemeClr val="tx1"/>
                        </a:solidFill>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p>
                    <a:p>
                      <a:pPr algn="ctr">
                        <a:spcAft>
                          <a:spcPts val="0"/>
                        </a:spcAft>
                      </a:pPr>
                      <a:r>
                        <a:rPr lang="en-GB" sz="600">
                          <a:effectLst/>
                        </a:rPr>
                        <a:t> </a:t>
                      </a:r>
                      <a:endParaRPr lang="en-GB" sz="600">
                        <a:solidFill>
                          <a:schemeClr val="tx1"/>
                        </a:solidFill>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endParaRPr lang="en-GB" sz="600">
                        <a:solidFill>
                          <a:schemeClr val="tx1"/>
                        </a:solidFill>
                        <a:effectLst/>
                        <a:latin typeface="Arial"/>
                        <a:ea typeface="Times New Roman"/>
                      </a:endParaRPr>
                    </a:p>
                  </a:txBody>
                  <a:tcPr marL="35632" marR="35632" marT="0" marB="0">
                    <a:solidFill>
                      <a:schemeClr val="bg1"/>
                    </a:solidFill>
                  </a:tcPr>
                </a:tc>
              </a:tr>
              <a:tr h="434711">
                <a:tc>
                  <a:txBody>
                    <a:bodyPr/>
                    <a:lstStyle/>
                    <a:p>
                      <a:pPr algn="ctr">
                        <a:spcAft>
                          <a:spcPts val="0"/>
                        </a:spcAft>
                      </a:pPr>
                      <a:r>
                        <a:rPr lang="en-GB" sz="600">
                          <a:effectLst/>
                        </a:rPr>
                        <a:t>3</a:t>
                      </a:r>
                      <a:endParaRPr lang="en-GB" sz="600">
                        <a:solidFill>
                          <a:schemeClr val="tx1"/>
                        </a:solidFill>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p>
                    <a:p>
                      <a:pPr algn="ctr">
                        <a:spcAft>
                          <a:spcPts val="0"/>
                        </a:spcAft>
                      </a:pPr>
                      <a:r>
                        <a:rPr lang="en-GB" sz="600">
                          <a:effectLst/>
                        </a:rPr>
                        <a:t> </a:t>
                      </a:r>
                      <a:endParaRPr lang="en-GB" sz="600">
                        <a:solidFill>
                          <a:schemeClr val="tx1"/>
                        </a:solidFill>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endParaRPr lang="en-GB" sz="600">
                        <a:solidFill>
                          <a:schemeClr val="tx1"/>
                        </a:solidFill>
                        <a:effectLst/>
                        <a:latin typeface="Arial"/>
                        <a:ea typeface="Times New Roman"/>
                      </a:endParaRPr>
                    </a:p>
                  </a:txBody>
                  <a:tcPr marL="35632" marR="35632" marT="0" marB="0">
                    <a:solidFill>
                      <a:schemeClr val="bg1"/>
                    </a:solidFill>
                  </a:tcPr>
                </a:tc>
              </a:tr>
              <a:tr h="423413">
                <a:tc>
                  <a:txBody>
                    <a:bodyPr/>
                    <a:lstStyle/>
                    <a:p>
                      <a:pPr algn="ctr">
                        <a:spcAft>
                          <a:spcPts val="0"/>
                        </a:spcAft>
                      </a:pPr>
                      <a:r>
                        <a:rPr lang="en-GB" sz="600">
                          <a:effectLst/>
                        </a:rPr>
                        <a:t>4</a:t>
                      </a:r>
                      <a:endParaRPr lang="en-GB" sz="600">
                        <a:solidFill>
                          <a:schemeClr val="tx1"/>
                        </a:solidFill>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p>
                    <a:p>
                      <a:pPr algn="ctr">
                        <a:spcAft>
                          <a:spcPts val="0"/>
                        </a:spcAft>
                      </a:pPr>
                      <a:r>
                        <a:rPr lang="en-GB" sz="600">
                          <a:effectLst/>
                        </a:rPr>
                        <a:t> </a:t>
                      </a:r>
                      <a:endParaRPr lang="en-GB" sz="600">
                        <a:solidFill>
                          <a:schemeClr val="tx1"/>
                        </a:solidFill>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endParaRPr lang="en-GB" sz="600">
                        <a:solidFill>
                          <a:schemeClr val="tx1"/>
                        </a:solidFill>
                        <a:effectLst/>
                        <a:latin typeface="Arial"/>
                        <a:ea typeface="Times New Roman"/>
                      </a:endParaRPr>
                    </a:p>
                  </a:txBody>
                  <a:tcPr marL="35632" marR="35632" marT="0" marB="0">
                    <a:solidFill>
                      <a:schemeClr val="bg1"/>
                    </a:solidFill>
                  </a:tcPr>
                </a:tc>
              </a:tr>
              <a:tr h="434711">
                <a:tc>
                  <a:txBody>
                    <a:bodyPr/>
                    <a:lstStyle/>
                    <a:p>
                      <a:pPr algn="ctr">
                        <a:spcAft>
                          <a:spcPts val="0"/>
                        </a:spcAft>
                      </a:pPr>
                      <a:r>
                        <a:rPr lang="en-GB" sz="600">
                          <a:effectLst/>
                        </a:rPr>
                        <a:t>5</a:t>
                      </a:r>
                      <a:endParaRPr lang="en-GB" sz="600">
                        <a:solidFill>
                          <a:schemeClr val="tx1"/>
                        </a:solidFill>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p>
                    <a:p>
                      <a:pPr algn="ctr">
                        <a:spcAft>
                          <a:spcPts val="0"/>
                        </a:spcAft>
                      </a:pPr>
                      <a:r>
                        <a:rPr lang="en-GB" sz="600">
                          <a:effectLst/>
                        </a:rPr>
                        <a:t> </a:t>
                      </a:r>
                      <a:endParaRPr lang="en-GB" sz="600">
                        <a:solidFill>
                          <a:schemeClr val="tx1"/>
                        </a:solidFill>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endParaRPr lang="en-GB" sz="600">
                        <a:solidFill>
                          <a:schemeClr val="tx1"/>
                        </a:solidFill>
                        <a:effectLst/>
                        <a:latin typeface="Arial"/>
                        <a:ea typeface="Times New Roman"/>
                      </a:endParaRPr>
                    </a:p>
                  </a:txBody>
                  <a:tcPr marL="35632" marR="35632" marT="0" marB="0">
                    <a:solidFill>
                      <a:schemeClr val="bg1"/>
                    </a:solidFill>
                  </a:tcPr>
                </a:tc>
              </a:tr>
              <a:tr h="423413">
                <a:tc>
                  <a:txBody>
                    <a:bodyPr/>
                    <a:lstStyle/>
                    <a:p>
                      <a:pPr algn="ctr">
                        <a:spcAft>
                          <a:spcPts val="0"/>
                        </a:spcAft>
                      </a:pPr>
                      <a:r>
                        <a:rPr lang="en-GB" sz="600">
                          <a:effectLst/>
                        </a:rPr>
                        <a:t>6</a:t>
                      </a:r>
                      <a:endParaRPr lang="en-GB" sz="600">
                        <a:solidFill>
                          <a:schemeClr val="tx1"/>
                        </a:solidFill>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p>
                    <a:p>
                      <a:pPr algn="ctr">
                        <a:spcAft>
                          <a:spcPts val="0"/>
                        </a:spcAft>
                      </a:pPr>
                      <a:r>
                        <a:rPr lang="en-GB" sz="600">
                          <a:effectLst/>
                        </a:rPr>
                        <a:t> </a:t>
                      </a:r>
                      <a:endParaRPr lang="en-GB" sz="600">
                        <a:solidFill>
                          <a:schemeClr val="tx1"/>
                        </a:solidFill>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endParaRPr lang="en-GB" sz="600">
                        <a:solidFill>
                          <a:schemeClr val="tx1"/>
                        </a:solidFill>
                        <a:effectLst/>
                        <a:latin typeface="Arial"/>
                        <a:ea typeface="Times New Roman"/>
                      </a:endParaRPr>
                    </a:p>
                  </a:txBody>
                  <a:tcPr marL="35632" marR="35632" marT="0" marB="0">
                    <a:solidFill>
                      <a:schemeClr val="bg1"/>
                    </a:solidFill>
                  </a:tcPr>
                </a:tc>
              </a:tr>
              <a:tr h="434711">
                <a:tc>
                  <a:txBody>
                    <a:bodyPr/>
                    <a:lstStyle/>
                    <a:p>
                      <a:pPr algn="ctr">
                        <a:spcAft>
                          <a:spcPts val="0"/>
                        </a:spcAft>
                      </a:pPr>
                      <a:r>
                        <a:rPr lang="en-GB" sz="600">
                          <a:effectLst/>
                        </a:rPr>
                        <a:t>7</a:t>
                      </a:r>
                      <a:endParaRPr lang="en-GB" sz="600">
                        <a:solidFill>
                          <a:schemeClr val="tx1"/>
                        </a:solidFill>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p>
                    <a:p>
                      <a:pPr algn="ctr">
                        <a:spcAft>
                          <a:spcPts val="0"/>
                        </a:spcAft>
                      </a:pPr>
                      <a:r>
                        <a:rPr lang="en-GB" sz="600">
                          <a:effectLst/>
                        </a:rPr>
                        <a:t> </a:t>
                      </a:r>
                      <a:endParaRPr lang="en-GB" sz="600">
                        <a:solidFill>
                          <a:schemeClr val="tx1"/>
                        </a:solidFill>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endParaRPr lang="en-GB" sz="600">
                        <a:solidFill>
                          <a:schemeClr val="tx1"/>
                        </a:solidFill>
                        <a:effectLst/>
                        <a:latin typeface="Arial"/>
                        <a:ea typeface="Times New Roman"/>
                      </a:endParaRPr>
                    </a:p>
                  </a:txBody>
                  <a:tcPr marL="35632" marR="35632" marT="0" marB="0">
                    <a:solidFill>
                      <a:schemeClr val="bg1"/>
                    </a:solidFill>
                  </a:tcPr>
                </a:tc>
              </a:tr>
              <a:tr h="423413">
                <a:tc>
                  <a:txBody>
                    <a:bodyPr/>
                    <a:lstStyle/>
                    <a:p>
                      <a:pPr algn="ctr">
                        <a:spcAft>
                          <a:spcPts val="0"/>
                        </a:spcAft>
                      </a:pPr>
                      <a:r>
                        <a:rPr lang="en-GB" sz="600">
                          <a:effectLst/>
                        </a:rPr>
                        <a:t>8</a:t>
                      </a:r>
                      <a:endParaRPr lang="en-GB" sz="600">
                        <a:solidFill>
                          <a:schemeClr val="tx1"/>
                        </a:solidFill>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p>
                    <a:p>
                      <a:pPr algn="ctr">
                        <a:spcAft>
                          <a:spcPts val="0"/>
                        </a:spcAft>
                      </a:pPr>
                      <a:r>
                        <a:rPr lang="en-GB" sz="600">
                          <a:effectLst/>
                        </a:rPr>
                        <a:t> </a:t>
                      </a:r>
                      <a:endParaRPr lang="en-GB" sz="600">
                        <a:solidFill>
                          <a:schemeClr val="tx1"/>
                        </a:solidFill>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endParaRPr lang="en-GB" sz="600">
                        <a:solidFill>
                          <a:schemeClr val="tx1"/>
                        </a:solidFill>
                        <a:effectLst/>
                        <a:latin typeface="Arial"/>
                        <a:ea typeface="Times New Roman"/>
                      </a:endParaRPr>
                    </a:p>
                  </a:txBody>
                  <a:tcPr marL="35632" marR="35632" marT="0" marB="0">
                    <a:solidFill>
                      <a:schemeClr val="bg1"/>
                    </a:solidFill>
                  </a:tcPr>
                </a:tc>
              </a:tr>
              <a:tr h="434711">
                <a:tc>
                  <a:txBody>
                    <a:bodyPr/>
                    <a:lstStyle/>
                    <a:p>
                      <a:pPr algn="ctr">
                        <a:spcAft>
                          <a:spcPts val="0"/>
                        </a:spcAft>
                      </a:pPr>
                      <a:r>
                        <a:rPr lang="en-GB" sz="600">
                          <a:effectLst/>
                        </a:rPr>
                        <a:t>9</a:t>
                      </a:r>
                      <a:endParaRPr lang="en-GB" sz="600">
                        <a:solidFill>
                          <a:schemeClr val="tx1"/>
                        </a:solidFill>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r>
                      <a:br>
                        <a:rPr lang="en-GB" sz="600">
                          <a:effectLst/>
                        </a:rPr>
                      </a:br>
                      <a:endParaRPr lang="en-GB" sz="600">
                        <a:solidFill>
                          <a:schemeClr val="tx1"/>
                        </a:solidFill>
                        <a:effectLst/>
                        <a:latin typeface="Arial"/>
                        <a:ea typeface="Times New Roman"/>
                      </a:endParaRPr>
                    </a:p>
                  </a:txBody>
                  <a:tcPr marL="35632" marR="35632" marT="0" marB="0">
                    <a:solidFill>
                      <a:schemeClr val="bg1"/>
                    </a:solidFill>
                  </a:tcPr>
                </a:tc>
                <a:tc>
                  <a:txBody>
                    <a:bodyPr/>
                    <a:lstStyle/>
                    <a:p>
                      <a:pPr algn="ctr">
                        <a:spcAft>
                          <a:spcPts val="0"/>
                        </a:spcAft>
                      </a:pPr>
                      <a:r>
                        <a:rPr lang="en-GB" sz="600" dirty="0">
                          <a:effectLst/>
                        </a:rPr>
                        <a:t> </a:t>
                      </a:r>
                      <a:endParaRPr lang="en-GB" sz="600" dirty="0">
                        <a:solidFill>
                          <a:schemeClr val="tx1"/>
                        </a:solidFill>
                        <a:effectLst/>
                        <a:latin typeface="Arial"/>
                        <a:ea typeface="Times New Roman"/>
                      </a:endParaRPr>
                    </a:p>
                  </a:txBody>
                  <a:tcPr marL="35632" marR="35632" marT="0" marB="0">
                    <a:solidFill>
                      <a:schemeClr val="bg1"/>
                    </a:solidFill>
                  </a:tcPr>
                </a:tc>
              </a:tr>
            </a:tbl>
          </a:graphicData>
        </a:graphic>
      </p:graphicFrame>
      <p:pic>
        <p:nvPicPr>
          <p:cNvPr id="36866" name="Picture 2" descr="http://www.aperfectworld.org/clipart/entertainment/film_reel02.png">
            <a:hlinkClick r:id="rId16"/>
          </p:cNvPr>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0" y="4987634"/>
            <a:ext cx="1025972" cy="14098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7318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mph" presetSubtype="0" fill="hold" nodeType="clickEffect">
                                  <p:stCondLst>
                                    <p:cond delay="0"/>
                                  </p:stCondLst>
                                  <p:childTnLst>
                                    <p:animScale>
                                      <p:cBhvr>
                                        <p:cTn id="21" dur="2000" fill="hold"/>
                                        <p:tgtEl>
                                          <p:spTgt spid="5"/>
                                        </p:tgtEl>
                                      </p:cBhvr>
                                      <p:by x="25000" y="25000"/>
                                    </p:animScale>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1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fade">
                                      <p:cBhvr>
                                        <p:cTn id="36" dur="1500"/>
                                        <p:tgtEl>
                                          <p:spTgt spid="8"/>
                                        </p:tgtEl>
                                      </p:cBhvr>
                                    </p:animEffect>
                                  </p:childTnLst>
                                </p:cTn>
                              </p:par>
                              <p:par>
                                <p:cTn id="37" presetID="10" presetClass="entr" presetSubtype="0" fill="hold" nodeType="with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1500"/>
                                        <p:tgtEl>
                                          <p:spTgt spid="9"/>
                                        </p:tgtEl>
                                      </p:cBhvr>
                                    </p:animEffect>
                                  </p:childTnLst>
                                </p:cTn>
                              </p:par>
                            </p:childTnLst>
                          </p:cTn>
                        </p:par>
                        <p:par>
                          <p:cTn id="40" fill="hold">
                            <p:stCondLst>
                              <p:cond delay="1500"/>
                            </p:stCondLst>
                            <p:childTnLst>
                              <p:par>
                                <p:cTn id="41" presetID="10" presetClass="entr" presetSubtype="0" fill="hold" nodeType="after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fade">
                                      <p:cBhvr>
                                        <p:cTn id="43" dur="1750"/>
                                        <p:tgtEl>
                                          <p:spTgt spid="10"/>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fade">
                                      <p:cBhvr>
                                        <p:cTn id="48" dur="1500"/>
                                        <p:tgtEl>
                                          <p:spTgt spid="11"/>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fade">
                                      <p:cBhvr>
                                        <p:cTn id="53" dur="1500"/>
                                        <p:tgtEl>
                                          <p:spTgt spid="12"/>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15"/>
                                        </p:tgtEl>
                                        <p:attrNameLst>
                                          <p:attrName>style.visibility</p:attrName>
                                        </p:attrNameLst>
                                      </p:cBhvr>
                                      <p:to>
                                        <p:strVal val="visible"/>
                                      </p:to>
                                    </p:set>
                                    <p:animEffect transition="in" filter="fade">
                                      <p:cBhvr>
                                        <p:cTn id="58" dur="1500"/>
                                        <p:tgtEl>
                                          <p:spTgt spid="15"/>
                                        </p:tgtEl>
                                      </p:cBhvr>
                                    </p:animEffect>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fade">
                                      <p:cBhvr>
                                        <p:cTn id="63" dur="1000"/>
                                        <p:tgtEl>
                                          <p:spTgt spid="17"/>
                                        </p:tgtEl>
                                      </p:cBhvr>
                                    </p:animEffect>
                                    <p:anim calcmode="lin" valueType="num">
                                      <p:cBhvr>
                                        <p:cTn id="64" dur="1000" fill="hold"/>
                                        <p:tgtEl>
                                          <p:spTgt spid="17"/>
                                        </p:tgtEl>
                                        <p:attrNameLst>
                                          <p:attrName>ppt_x</p:attrName>
                                        </p:attrNameLst>
                                      </p:cBhvr>
                                      <p:tavLst>
                                        <p:tav tm="0">
                                          <p:val>
                                            <p:strVal val="#ppt_x"/>
                                          </p:val>
                                        </p:tav>
                                        <p:tav tm="100000">
                                          <p:val>
                                            <p:strVal val="#ppt_x"/>
                                          </p:val>
                                        </p:tav>
                                      </p:tavLst>
                                    </p:anim>
                                    <p:anim calcmode="lin" valueType="num">
                                      <p:cBhvr>
                                        <p:cTn id="6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11"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836712"/>
            <a:ext cx="9144000" cy="4524315"/>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96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Century Gothic" panose="020B0502020202020204" pitchFamily="34" charset="0"/>
              </a:rPr>
              <a:t>HOW DO YOU </a:t>
            </a:r>
          </a:p>
          <a:p>
            <a:pPr algn="ctr"/>
            <a:r>
              <a:rPr lang="en-US" sz="9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Century Gothic" panose="020B0502020202020204" pitchFamily="34" charset="0"/>
              </a:rPr>
              <a:t>FEEL AS A </a:t>
            </a:r>
          </a:p>
          <a:p>
            <a:pPr algn="ctr"/>
            <a:r>
              <a:rPr lang="en-US" sz="96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Century Gothic" panose="020B0502020202020204" pitchFamily="34" charset="0"/>
              </a:rPr>
              <a:t>GERMAN</a:t>
            </a:r>
            <a:endParaRPr lang="en-US" sz="96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latin typeface="Century Gothic" panose="020B0502020202020204" pitchFamily="34" charset="0"/>
            </a:endParaRPr>
          </a:p>
        </p:txBody>
      </p:sp>
    </p:spTree>
    <p:extLst>
      <p:ext uri="{BB962C8B-B14F-4D97-AF65-F5344CB8AC3E}">
        <p14:creationId xmlns:p14="http://schemas.microsoft.com/office/powerpoint/2010/main" val="2005046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mph" presetSubtype="0" fill="hold" grpId="0" nodeType="clickEffect">
                                  <p:stCondLst>
                                    <p:cond delay="0"/>
                                  </p:stCondLst>
                                  <p:childTnLst>
                                    <p:anim calcmode="discrete" valueType="str">
                                      <p:cBhvr>
                                        <p:cTn id="6" dur="500" fill="hold"/>
                                        <p:tgtEl>
                                          <p:spTgt spid="2"/>
                                        </p:tgtEl>
                                        <p:attrNameLst>
                                          <p:attrName>style.visibility</p:attrName>
                                        </p:attrNameLst>
                                      </p:cBhvr>
                                      <p:tavLst>
                                        <p:tav tm="0">
                                          <p:val>
                                            <p:strVal val="hidden"/>
                                          </p:val>
                                        </p:tav>
                                        <p:tav tm="50000">
                                          <p:val>
                                            <p:strVal val="visible"/>
                                          </p:val>
                                        </p:tav>
                                      </p:tavLst>
                                    </p:anim>
                                  </p:childTnLst>
                                </p:cTn>
                              </p:par>
                            </p:childTnLst>
                          </p:cTn>
                        </p:par>
                        <p:par>
                          <p:cTn id="7" fill="hold">
                            <p:stCondLst>
                              <p:cond delay="500"/>
                            </p:stCondLst>
                            <p:childTnLst>
                              <p:par>
                                <p:cTn id="8" presetID="35" presetClass="emph" presetSubtype="0" fill="hold" grpId="1" nodeType="afterEffect">
                                  <p:stCondLst>
                                    <p:cond delay="0"/>
                                  </p:stCondLst>
                                  <p:childTnLst>
                                    <p:anim calcmode="discrete" valueType="str">
                                      <p:cBhvr>
                                        <p:cTn id="9" dur="500" fill="hold"/>
                                        <p:tgtEl>
                                          <p:spTgt spid="2"/>
                                        </p:tgtEl>
                                        <p:attrNameLst>
                                          <p:attrName>style.visibility</p:attrName>
                                        </p:attrNameLst>
                                      </p:cBhvr>
                                      <p:tavLst>
                                        <p:tav tm="0">
                                          <p:val>
                                            <p:strVal val="hidden"/>
                                          </p:val>
                                        </p:tav>
                                        <p:tav tm="50000">
                                          <p:val>
                                            <p:strVal val="visible"/>
                                          </p:val>
                                        </p:tav>
                                      </p:tavLst>
                                    </p:anim>
                                  </p:childTnLst>
                                </p:cTn>
                              </p:par>
                              <p:par>
                                <p:cTn id="10" presetID="35" presetClass="emph" presetSubtype="0" fill="hold" grpId="2" nodeType="withEffect">
                                  <p:stCondLst>
                                    <p:cond delay="0"/>
                                  </p:stCondLst>
                                  <p:childTnLst>
                                    <p:anim calcmode="discrete" valueType="str">
                                      <p:cBhvr>
                                        <p:cTn id="11" dur="500" fill="hold"/>
                                        <p:tgtEl>
                                          <p:spTgt spid="2"/>
                                        </p:tgtEl>
                                        <p:attrNameLst>
                                          <p:attrName>style.visibility</p:attrName>
                                        </p:attrNameLst>
                                      </p:cBhvr>
                                      <p:tavLst>
                                        <p:tav tm="0">
                                          <p:val>
                                            <p:strVal val="hidden"/>
                                          </p:val>
                                        </p:tav>
                                        <p:tav tm="50000">
                                          <p:val>
                                            <p:strVal val="visible"/>
                                          </p:val>
                                        </p:tav>
                                      </p:tavLst>
                                    </p:anim>
                                  </p:childTnLst>
                                </p:cTn>
                              </p:par>
                            </p:childTnLst>
                          </p:cTn>
                        </p:par>
                        <p:par>
                          <p:cTn id="12" fill="hold">
                            <p:stCondLst>
                              <p:cond delay="1000"/>
                            </p:stCondLst>
                            <p:childTnLst>
                              <p:par>
                                <p:cTn id="13" presetID="35" presetClass="emph" presetSubtype="0" fill="hold" grpId="3" nodeType="afterEffect">
                                  <p:stCondLst>
                                    <p:cond delay="0"/>
                                  </p:stCondLst>
                                  <p:childTnLst>
                                    <p:anim calcmode="discrete" valueType="str">
                                      <p:cBhvr>
                                        <p:cTn id="14" dur="500" fill="hold"/>
                                        <p:tgtEl>
                                          <p:spTgt spid="2"/>
                                        </p:tgtEl>
                                        <p:attrNameLst>
                                          <p:attrName>style.visibility</p:attrName>
                                        </p:attrNameLst>
                                      </p:cBhvr>
                                      <p:tavLst>
                                        <p:tav tm="0">
                                          <p:val>
                                            <p:strVal val="hidden"/>
                                          </p:val>
                                        </p:tav>
                                        <p:tav tm="50000">
                                          <p:val>
                                            <p:strVal val="visible"/>
                                          </p:val>
                                        </p:tav>
                                      </p:tavLst>
                                    </p:anim>
                                  </p:childTnLst>
                                </p:cTn>
                              </p:par>
                            </p:childTnLst>
                          </p:cTn>
                        </p:par>
                        <p:par>
                          <p:cTn id="15" fill="hold">
                            <p:stCondLst>
                              <p:cond delay="1500"/>
                            </p:stCondLst>
                            <p:childTnLst>
                              <p:par>
                                <p:cTn id="16" presetID="35" presetClass="emph" presetSubtype="0" fill="hold" grpId="4" nodeType="afterEffect">
                                  <p:stCondLst>
                                    <p:cond delay="0"/>
                                  </p:stCondLst>
                                  <p:childTnLst>
                                    <p:anim calcmode="discrete" valueType="str">
                                      <p:cBhvr>
                                        <p:cTn id="17" dur="500" fill="hold"/>
                                        <p:tgtEl>
                                          <p:spTgt spid="2"/>
                                        </p:tgtEl>
                                        <p:attrNameLst>
                                          <p:attrName>style.visibility</p:attrName>
                                        </p:attrNameLst>
                                      </p:cBhvr>
                                      <p:tavLst>
                                        <p:tav tm="0">
                                          <p:val>
                                            <p:strVal val="hidden"/>
                                          </p:val>
                                        </p:tav>
                                        <p:tav tm="50000">
                                          <p:val>
                                            <p:strVal val="visible"/>
                                          </p:val>
                                        </p:tav>
                                      </p:tavLst>
                                    </p:anim>
                                  </p:childTnLst>
                                </p:cTn>
                              </p:par>
                            </p:childTnLst>
                          </p:cTn>
                        </p:par>
                        <p:par>
                          <p:cTn id="18" fill="hold">
                            <p:stCondLst>
                              <p:cond delay="2000"/>
                            </p:stCondLst>
                            <p:childTnLst>
                              <p:par>
                                <p:cTn id="19" presetID="35" presetClass="emph" presetSubtype="0" fill="hold" grpId="5" nodeType="afterEffect">
                                  <p:stCondLst>
                                    <p:cond delay="0"/>
                                  </p:stCondLst>
                                  <p:childTnLst>
                                    <p:anim calcmode="discrete" valueType="str">
                                      <p:cBhvr>
                                        <p:cTn id="20" dur="500" fill="hold"/>
                                        <p:tgtEl>
                                          <p:spTgt spid="2"/>
                                        </p:tgtEl>
                                        <p:attrNameLst>
                                          <p:attrName>style.visibility</p:attrName>
                                        </p:attrNameLst>
                                      </p:cBhvr>
                                      <p:tavLst>
                                        <p:tav tm="0">
                                          <p:val>
                                            <p:strVal val="hidden"/>
                                          </p:val>
                                        </p:tav>
                                        <p:tav tm="50000">
                                          <p:val>
                                            <p:strVal val="visible"/>
                                          </p:val>
                                        </p:tav>
                                      </p:tavLst>
                                    </p:anim>
                                  </p:childTnLst>
                                </p:cTn>
                              </p:par>
                            </p:childTnLst>
                          </p:cTn>
                        </p:par>
                        <p:par>
                          <p:cTn id="21" fill="hold">
                            <p:stCondLst>
                              <p:cond delay="2500"/>
                            </p:stCondLst>
                            <p:childTnLst>
                              <p:par>
                                <p:cTn id="22" presetID="35" presetClass="emph" presetSubtype="0" fill="hold" grpId="6" nodeType="afterEffect">
                                  <p:stCondLst>
                                    <p:cond delay="0"/>
                                  </p:stCondLst>
                                  <p:childTnLst>
                                    <p:anim calcmode="discrete" valueType="str">
                                      <p:cBhvr>
                                        <p:cTn id="23" dur="500" fill="hold"/>
                                        <p:tgtEl>
                                          <p:spTgt spid="2"/>
                                        </p:tgtEl>
                                        <p:attrNameLst>
                                          <p:attrName>style.visibility</p:attrName>
                                        </p:attrNameLst>
                                      </p:cBhvr>
                                      <p:tavLst>
                                        <p:tav tm="0">
                                          <p:val>
                                            <p:strVal val="hidden"/>
                                          </p:val>
                                        </p:tav>
                                        <p:tav tm="50000">
                                          <p:val>
                                            <p:strVal val="visible"/>
                                          </p:val>
                                        </p:tav>
                                      </p:tavLst>
                                    </p:anim>
                                  </p:childTnLst>
                                </p:cTn>
                              </p:par>
                            </p:childTnLst>
                          </p:cTn>
                        </p:par>
                        <p:par>
                          <p:cTn id="24" fill="hold">
                            <p:stCondLst>
                              <p:cond delay="3000"/>
                            </p:stCondLst>
                            <p:childTnLst>
                              <p:par>
                                <p:cTn id="25" presetID="35" presetClass="emph" presetSubtype="0" fill="hold" grpId="7" nodeType="afterEffect">
                                  <p:stCondLst>
                                    <p:cond delay="0"/>
                                  </p:stCondLst>
                                  <p:childTnLst>
                                    <p:anim calcmode="discrete" valueType="str">
                                      <p:cBhvr>
                                        <p:cTn id="26" dur="500" fill="hold"/>
                                        <p:tgtEl>
                                          <p:spTgt spid="2"/>
                                        </p:tgtEl>
                                        <p:attrNameLst>
                                          <p:attrName>style.visibility</p:attrName>
                                        </p:attrNameLst>
                                      </p:cBhvr>
                                      <p:tavLst>
                                        <p:tav tm="0">
                                          <p:val>
                                            <p:strVal val="hidden"/>
                                          </p:val>
                                        </p:tav>
                                        <p:tav tm="50000">
                                          <p:val>
                                            <p:strVal val="visible"/>
                                          </p:val>
                                        </p:tav>
                                      </p:tavLst>
                                    </p:anim>
                                  </p:childTnLst>
                                </p:cTn>
                              </p:par>
                            </p:childTnLst>
                          </p:cTn>
                        </p:par>
                        <p:par>
                          <p:cTn id="27" fill="hold">
                            <p:stCondLst>
                              <p:cond delay="3500"/>
                            </p:stCondLst>
                            <p:childTnLst>
                              <p:par>
                                <p:cTn id="28" presetID="35" presetClass="emph" presetSubtype="0" fill="hold" grpId="8" nodeType="afterEffect">
                                  <p:stCondLst>
                                    <p:cond delay="0"/>
                                  </p:stCondLst>
                                  <p:childTnLst>
                                    <p:anim calcmode="discrete" valueType="str">
                                      <p:cBhvr>
                                        <p:cTn id="29" dur="500" fill="hold"/>
                                        <p:tgtEl>
                                          <p:spTgt spid="2"/>
                                        </p:tgtEl>
                                        <p:attrNameLst>
                                          <p:attrName>style.visibility</p:attrName>
                                        </p:attrNameLst>
                                      </p:cBhvr>
                                      <p:tavLst>
                                        <p:tav tm="0">
                                          <p:val>
                                            <p:strVal val="hidden"/>
                                          </p:val>
                                        </p:tav>
                                        <p:tav tm="50000">
                                          <p:val>
                                            <p:strVal val="visible"/>
                                          </p:val>
                                        </p:tav>
                                      </p:tavLst>
                                    </p:anim>
                                  </p:childTnLst>
                                </p:cTn>
                              </p:par>
                            </p:childTnLst>
                          </p:cTn>
                        </p:par>
                        <p:par>
                          <p:cTn id="30" fill="hold">
                            <p:stCondLst>
                              <p:cond delay="4000"/>
                            </p:stCondLst>
                            <p:childTnLst>
                              <p:par>
                                <p:cTn id="31" presetID="35" presetClass="emph" presetSubtype="0" fill="hold" grpId="9" nodeType="afterEffect">
                                  <p:stCondLst>
                                    <p:cond delay="0"/>
                                  </p:stCondLst>
                                  <p:childTnLst>
                                    <p:anim calcmode="discrete" valueType="str">
                                      <p:cBhvr>
                                        <p:cTn id="32" dur="500" fill="hold"/>
                                        <p:tgtEl>
                                          <p:spTgt spid="2"/>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2" grpId="3"/>
      <p:bldP spid="2" grpId="4"/>
      <p:bldP spid="2" grpId="5"/>
      <p:bldP spid="2" grpId="6"/>
      <p:bldP spid="2" grpId="7"/>
      <p:bldP spid="2" grpId="8"/>
      <p:bldP spid="2" grpId="9"/>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johndclare.net/images/map%20of%20versailles.jpg"/>
          <p:cNvPicPr>
            <a:picLocks noChangeAspect="1" noChangeArrowheads="1"/>
          </p:cNvPicPr>
          <p:nvPr/>
        </p:nvPicPr>
        <p:blipFill>
          <a:blip r:embed="rId2" cstate="print">
            <a:lum bright="70000" contrast="-70000"/>
          </a:blip>
          <a:srcRect/>
          <a:stretch>
            <a:fillRect/>
          </a:stretch>
        </p:blipFill>
        <p:spPr bwMode="auto">
          <a:xfrm>
            <a:off x="-1" y="0"/>
            <a:ext cx="9108943" cy="6858000"/>
          </a:xfrm>
          <a:prstGeom prst="rect">
            <a:avLst/>
          </a:prstGeom>
          <a:noFill/>
        </p:spPr>
      </p:pic>
      <p:sp>
        <p:nvSpPr>
          <p:cNvPr id="10242" name="Rectangle 2"/>
          <p:cNvSpPr>
            <a:spLocks noGrp="1" noChangeArrowheads="1"/>
          </p:cNvSpPr>
          <p:nvPr>
            <p:ph type="title" idx="4294967295"/>
          </p:nvPr>
        </p:nvSpPr>
        <p:spPr/>
        <p:txBody>
          <a:bodyPr/>
          <a:lstStyle/>
          <a:p>
            <a:r>
              <a:rPr lang="en-GB"/>
              <a:t>PLENARY</a:t>
            </a:r>
          </a:p>
        </p:txBody>
      </p:sp>
      <p:sp>
        <p:nvSpPr>
          <p:cNvPr id="10243" name="Rectangle 3"/>
          <p:cNvSpPr>
            <a:spLocks noGrp="1" noChangeArrowheads="1"/>
          </p:cNvSpPr>
          <p:nvPr>
            <p:ph type="body" idx="4294967295"/>
          </p:nvPr>
        </p:nvSpPr>
        <p:spPr/>
        <p:txBody>
          <a:bodyPr/>
          <a:lstStyle/>
          <a:p>
            <a:pPr>
              <a:lnSpc>
                <a:spcPct val="90000"/>
              </a:lnSpc>
              <a:buFontTx/>
              <a:buNone/>
            </a:pPr>
            <a:r>
              <a:rPr lang="en-GB" sz="2800" dirty="0"/>
              <a:t>	</a:t>
            </a:r>
            <a:r>
              <a:rPr lang="ja-JP" altLang="en-GB" sz="2800">
                <a:ea typeface="ＭＳ Ｐゴシック" charset="-128"/>
              </a:rPr>
              <a:t>‘</a:t>
            </a:r>
            <a:r>
              <a:rPr lang="en-GB" altLang="ja-JP" sz="2800" dirty="0">
                <a:ea typeface="ＭＳ Ｐゴシック" charset="-128"/>
              </a:rPr>
              <a:t>Vengeance!  German nation!  Today in the Hall of mirrors the disgraceful treaty is being signed.  Do not forget it.  The German people will with unceasing labour press forward to </a:t>
            </a:r>
            <a:r>
              <a:rPr lang="en-GB" altLang="ja-JP" sz="2800" dirty="0" err="1">
                <a:ea typeface="ＭＳ Ｐゴシック" charset="-128"/>
              </a:rPr>
              <a:t>reconquer</a:t>
            </a:r>
            <a:r>
              <a:rPr lang="en-GB" altLang="ja-JP" sz="2800" dirty="0">
                <a:ea typeface="ＭＳ Ｐゴシック" charset="-128"/>
              </a:rPr>
              <a:t> the place among nations to which it is entitled.  Then will come vengeance for the shame of 1919</a:t>
            </a:r>
            <a:r>
              <a:rPr lang="ja-JP" altLang="en-GB" sz="2800">
                <a:ea typeface="ＭＳ Ｐゴシック" charset="-128"/>
              </a:rPr>
              <a:t>’</a:t>
            </a:r>
            <a:r>
              <a:rPr lang="en-GB" altLang="ja-JP" sz="2800" dirty="0">
                <a:ea typeface="ＭＳ Ｐゴシック" charset="-128"/>
              </a:rPr>
              <a:t> </a:t>
            </a:r>
            <a:r>
              <a:rPr lang="en-GB" altLang="ja-JP" sz="2800" b="1" dirty="0">
                <a:ea typeface="ＭＳ Ｐゴシック" charset="-128"/>
              </a:rPr>
              <a:t>German Newspaper, 28</a:t>
            </a:r>
            <a:r>
              <a:rPr lang="en-GB" altLang="ja-JP" sz="2800" b="1" baseline="30000" dirty="0">
                <a:ea typeface="ＭＳ Ｐゴシック" charset="-128"/>
              </a:rPr>
              <a:t>th</a:t>
            </a:r>
            <a:r>
              <a:rPr lang="en-GB" altLang="ja-JP" sz="2800" b="1" dirty="0">
                <a:ea typeface="ＭＳ Ｐゴシック" charset="-128"/>
              </a:rPr>
              <a:t> June 1919</a:t>
            </a:r>
          </a:p>
          <a:p>
            <a:pPr>
              <a:lnSpc>
                <a:spcPct val="90000"/>
              </a:lnSpc>
              <a:buFontTx/>
              <a:buNone/>
            </a:pPr>
            <a:r>
              <a:rPr lang="en-GB" sz="2800" dirty="0"/>
              <a:t>	</a:t>
            </a:r>
            <a:r>
              <a:rPr lang="en-GB" sz="2800" dirty="0">
                <a:solidFill>
                  <a:srgbClr val="FF0000"/>
                </a:solidFill>
              </a:rPr>
              <a:t>What does this source tell </a:t>
            </a:r>
            <a:r>
              <a:rPr lang="en-GB" sz="2800" dirty="0" smtClean="0">
                <a:solidFill>
                  <a:srgbClr val="FF0000"/>
                </a:solidFill>
              </a:rPr>
              <a:t>us </a:t>
            </a:r>
            <a:r>
              <a:rPr lang="en-GB" sz="2800" dirty="0">
                <a:solidFill>
                  <a:srgbClr val="FF0000"/>
                </a:solidFill>
              </a:rPr>
              <a:t>about how Germans felt about the Treaty?</a:t>
            </a:r>
          </a:p>
          <a:p>
            <a:pPr>
              <a:lnSpc>
                <a:spcPct val="90000"/>
              </a:lnSpc>
              <a:buFontTx/>
              <a:buNone/>
            </a:pPr>
            <a:r>
              <a:rPr lang="en-GB" sz="2800" dirty="0">
                <a:solidFill>
                  <a:srgbClr val="FF0000"/>
                </a:solidFill>
              </a:rPr>
              <a:t>	What does it tell us about what Germans wanted to do about the Treaty?</a:t>
            </a:r>
          </a:p>
          <a:p>
            <a:pPr>
              <a:lnSpc>
                <a:spcPct val="90000"/>
              </a:lnSpc>
              <a:buFontTx/>
              <a:buNone/>
            </a:pPr>
            <a:endParaRPr lang="en-GB" sz="2800" b="1" dirty="0">
              <a:solidFill>
                <a:srgbClr val="FF0000"/>
              </a:solidFill>
            </a:endParaRPr>
          </a:p>
        </p:txBody>
      </p:sp>
      <p:sp>
        <p:nvSpPr>
          <p:cNvPr id="5" name="Rectangle 4"/>
          <p:cNvSpPr/>
          <p:nvPr/>
        </p:nvSpPr>
        <p:spPr>
          <a:xfrm>
            <a:off x="6300192" y="5733256"/>
            <a:ext cx="1608134"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hlinkClick r:id="rId3"/>
              </a:rPr>
              <a:t>Film</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5474645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descr="treaty of versailles map I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4475" y="188913"/>
            <a:ext cx="6180138" cy="640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Text Box 5"/>
          <p:cNvSpPr txBox="1">
            <a:spLocks noChangeArrowheads="1"/>
          </p:cNvSpPr>
          <p:nvPr/>
        </p:nvSpPr>
        <p:spPr bwMode="auto">
          <a:xfrm>
            <a:off x="2411413" y="404813"/>
            <a:ext cx="14398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spcBef>
                <a:spcPct val="50000"/>
              </a:spcBef>
            </a:pPr>
            <a:r>
              <a:rPr lang="en-GB">
                <a:solidFill>
                  <a:schemeClr val="bg2"/>
                </a:solidFill>
              </a:rPr>
              <a:t>June 1919</a:t>
            </a:r>
            <a:endParaRPr lang="en-US">
              <a:solidFill>
                <a:schemeClr val="bg2"/>
              </a:solidFill>
            </a:endParaRPr>
          </a:p>
        </p:txBody>
      </p:sp>
      <p:pic>
        <p:nvPicPr>
          <p:cNvPr id="4" name="Picture 2" descr="http://www.aperfectworld.org/clipart/entertainment/film_reel02.pn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9512" y="4987634"/>
            <a:ext cx="1025972" cy="14098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5822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5" descr="The palace of Versailles at sunset, photo from: Palace of Versailles, Ile de Franc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333038" cy="688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7" descr="versailles_ma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13538" y="4437063"/>
            <a:ext cx="2430462" cy="192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Text Box 8"/>
          <p:cNvSpPr txBox="1">
            <a:spLocks noChangeArrowheads="1"/>
          </p:cNvSpPr>
          <p:nvPr/>
        </p:nvSpPr>
        <p:spPr bwMode="auto">
          <a:xfrm>
            <a:off x="251520" y="188640"/>
            <a:ext cx="56165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hangingPunct="1">
              <a:spcBef>
                <a:spcPct val="50000"/>
              </a:spcBef>
            </a:pPr>
            <a:r>
              <a:rPr lang="en-GB" dirty="0">
                <a:latin typeface="Arial" charset="0"/>
              </a:rPr>
              <a:t>The Palace of Versailles</a:t>
            </a:r>
          </a:p>
        </p:txBody>
      </p:sp>
    </p:spTree>
    <p:extLst>
      <p:ext uri="{BB962C8B-B14F-4D97-AF65-F5344CB8AC3E}">
        <p14:creationId xmlns:p14="http://schemas.microsoft.com/office/powerpoint/2010/main" val="16254642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rrowheads="1"/>
          </p:cNvSpPr>
          <p:nvPr>
            <p:ph type="title"/>
          </p:nvPr>
        </p:nvSpPr>
        <p:spPr/>
        <p:txBody>
          <a:bodyPr>
            <a:normAutofit fontScale="90000"/>
          </a:bodyPr>
          <a:lstStyle/>
          <a:p>
            <a:pPr eaLnBrk="1" hangingPunct="1">
              <a:defRPr/>
            </a:pPr>
            <a:r>
              <a:rPr lang="en-GB" sz="4000" dirty="0" smtClean="0">
                <a:latin typeface="Century Gothic" panose="020B0502020202020204" pitchFamily="34" charset="0"/>
              </a:rPr>
              <a:t>Did the Paris Peace Conference make a sensible settlement?</a:t>
            </a:r>
            <a:endParaRPr lang="en-US" sz="4000" dirty="0" smtClean="0">
              <a:latin typeface="Century Gothic" panose="020B0502020202020204" pitchFamily="34" charset="0"/>
            </a:endParaRPr>
          </a:p>
        </p:txBody>
      </p:sp>
      <p:sp>
        <p:nvSpPr>
          <p:cNvPr id="72707" name="Rectangle 3"/>
          <p:cNvSpPr>
            <a:spLocks noGrp="1" noChangeArrowheads="1"/>
          </p:cNvSpPr>
          <p:nvPr>
            <p:ph type="body" sz="half" idx="1"/>
          </p:nvPr>
        </p:nvSpPr>
        <p:spPr>
          <a:xfrm>
            <a:off x="0" y="1916832"/>
            <a:ext cx="5220072" cy="4525962"/>
          </a:xfrm>
        </p:spPr>
        <p:txBody>
          <a:bodyPr>
            <a:normAutofit/>
          </a:bodyPr>
          <a:lstStyle/>
          <a:p>
            <a:pPr eaLnBrk="1" hangingPunct="1">
              <a:buFont typeface="Wingdings" pitchFamily="2" charset="2"/>
              <a:buNone/>
              <a:defRPr/>
            </a:pPr>
            <a:r>
              <a:rPr lang="en-GB" sz="2600" dirty="0" smtClean="0">
                <a:latin typeface="Century Gothic" panose="020B0502020202020204" pitchFamily="34" charset="0"/>
              </a:rPr>
              <a:t>On 28 June 1919, exactly 5 </a:t>
            </a:r>
          </a:p>
          <a:p>
            <a:pPr eaLnBrk="1" hangingPunct="1">
              <a:buFont typeface="Wingdings" pitchFamily="2" charset="2"/>
              <a:buNone/>
              <a:defRPr/>
            </a:pPr>
            <a:r>
              <a:rPr lang="en-GB" sz="2600" dirty="0" smtClean="0">
                <a:latin typeface="Century Gothic" panose="020B0502020202020204" pitchFamily="34" charset="0"/>
              </a:rPr>
              <a:t>years after the murders at </a:t>
            </a:r>
          </a:p>
          <a:p>
            <a:pPr eaLnBrk="1" hangingPunct="1">
              <a:buFont typeface="Wingdings" pitchFamily="2" charset="2"/>
              <a:buNone/>
              <a:defRPr/>
            </a:pPr>
            <a:r>
              <a:rPr lang="en-GB" sz="2600" dirty="0" smtClean="0">
                <a:latin typeface="Century Gothic" panose="020B0502020202020204" pitchFamily="34" charset="0"/>
              </a:rPr>
              <a:t>Sarajevo, which had sparked </a:t>
            </a:r>
          </a:p>
          <a:p>
            <a:pPr eaLnBrk="1" hangingPunct="1">
              <a:buFont typeface="Wingdings" pitchFamily="2" charset="2"/>
              <a:buNone/>
              <a:defRPr/>
            </a:pPr>
            <a:r>
              <a:rPr lang="en-GB" sz="2600" dirty="0" smtClean="0">
                <a:latin typeface="Century Gothic" panose="020B0502020202020204" pitchFamily="34" charset="0"/>
              </a:rPr>
              <a:t>off the First World War, the most</a:t>
            </a:r>
          </a:p>
          <a:p>
            <a:pPr eaLnBrk="1" hangingPunct="1">
              <a:buFont typeface="Wingdings" pitchFamily="2" charset="2"/>
              <a:buNone/>
              <a:defRPr/>
            </a:pPr>
            <a:r>
              <a:rPr lang="en-GB" sz="2600" dirty="0" smtClean="0">
                <a:latin typeface="Century Gothic" panose="020B0502020202020204" pitchFamily="34" charset="0"/>
              </a:rPr>
              <a:t>powerful men in the world met</a:t>
            </a:r>
          </a:p>
          <a:p>
            <a:pPr eaLnBrk="1" hangingPunct="1">
              <a:buFont typeface="Wingdings" pitchFamily="2" charset="2"/>
              <a:buNone/>
              <a:defRPr/>
            </a:pPr>
            <a:r>
              <a:rPr lang="en-GB" sz="2600" dirty="0" smtClean="0">
                <a:latin typeface="Century Gothic" panose="020B0502020202020204" pitchFamily="34" charset="0"/>
              </a:rPr>
              <a:t>in a magnificent palace just </a:t>
            </a:r>
          </a:p>
          <a:p>
            <a:pPr eaLnBrk="1" hangingPunct="1">
              <a:buFont typeface="Wingdings" pitchFamily="2" charset="2"/>
              <a:buNone/>
              <a:defRPr/>
            </a:pPr>
            <a:r>
              <a:rPr lang="en-GB" sz="2600" dirty="0" smtClean="0">
                <a:latin typeface="Century Gothic" panose="020B0502020202020204" pitchFamily="34" charset="0"/>
              </a:rPr>
              <a:t>outside Paris. The agreement </a:t>
            </a:r>
          </a:p>
          <a:p>
            <a:pPr eaLnBrk="1" hangingPunct="1">
              <a:buFont typeface="Wingdings" pitchFamily="2" charset="2"/>
              <a:buNone/>
              <a:defRPr/>
            </a:pPr>
            <a:r>
              <a:rPr lang="en-GB" sz="2600" dirty="0" smtClean="0">
                <a:latin typeface="Century Gothic" panose="020B0502020202020204" pitchFamily="34" charset="0"/>
              </a:rPr>
              <a:t>they signed became known as</a:t>
            </a:r>
          </a:p>
          <a:p>
            <a:pPr eaLnBrk="1" hangingPunct="1">
              <a:buFont typeface="Wingdings" pitchFamily="2" charset="2"/>
              <a:buNone/>
              <a:defRPr/>
            </a:pPr>
            <a:r>
              <a:rPr lang="en-GB" sz="2600" dirty="0" smtClean="0">
                <a:latin typeface="Century Gothic" panose="020B0502020202020204" pitchFamily="34" charset="0"/>
              </a:rPr>
              <a:t> the Treaty of Versailles.</a:t>
            </a:r>
            <a:endParaRPr lang="en-US" sz="2600" dirty="0" smtClean="0">
              <a:latin typeface="Century Gothic" panose="020B0502020202020204" pitchFamily="34" charset="0"/>
            </a:endParaRPr>
          </a:p>
        </p:txBody>
      </p:sp>
      <p:pic>
        <p:nvPicPr>
          <p:cNvPr id="8196" name="Picture 4" descr="versaille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220072" y="2420888"/>
            <a:ext cx="3810000" cy="2857500"/>
          </a:xfrm>
          <a:noFill/>
          <a:extLst>
            <a:ext uri="{909E8E84-426E-40DD-AFC4-6F175D3DCCD1}">
              <a14:hiddenFill xmlns:a14="http://schemas.microsoft.com/office/drawing/2010/main">
                <a:solidFill>
                  <a:srgbClr val="FFFFFF"/>
                </a:solidFill>
              </a14:hiddenFill>
            </a:ext>
          </a:extLst>
        </p:spPr>
      </p:pic>
      <p:sp>
        <p:nvSpPr>
          <p:cNvPr id="8197" name="Text Box 5"/>
          <p:cNvSpPr txBox="1">
            <a:spLocks noChangeArrowheads="1"/>
          </p:cNvSpPr>
          <p:nvPr/>
        </p:nvSpPr>
        <p:spPr bwMode="auto">
          <a:xfrm>
            <a:off x="4856062" y="4941168"/>
            <a:ext cx="43195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hangingPunct="1">
              <a:spcBef>
                <a:spcPct val="50000"/>
              </a:spcBef>
            </a:pPr>
            <a:r>
              <a:rPr lang="en-GB" dirty="0" smtClean="0">
                <a:latin typeface="Century Gothic" panose="020B0502020202020204" pitchFamily="34" charset="0"/>
              </a:rPr>
              <a:t>The Palace </a:t>
            </a:r>
            <a:r>
              <a:rPr lang="en-GB" dirty="0">
                <a:latin typeface="Century Gothic" panose="020B0502020202020204" pitchFamily="34" charset="0"/>
              </a:rPr>
              <a:t>of Versailles</a:t>
            </a:r>
            <a:endParaRPr lang="en-US" dirty="0">
              <a:latin typeface="Century Gothic" panose="020B0502020202020204" pitchFamily="34" charset="0"/>
            </a:endParaRPr>
          </a:p>
        </p:txBody>
      </p:sp>
    </p:spTree>
    <p:extLst>
      <p:ext uri="{BB962C8B-B14F-4D97-AF65-F5344CB8AC3E}">
        <p14:creationId xmlns:p14="http://schemas.microsoft.com/office/powerpoint/2010/main" val="25145323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8" descr="FWWwilsonW"/>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5076825" y="188913"/>
            <a:ext cx="2219325" cy="3265487"/>
          </a:xfrm>
          <a:noFill/>
          <a:extLst>
            <a:ext uri="{909E8E84-426E-40DD-AFC4-6F175D3DCCD1}">
              <a14:hiddenFill xmlns:a14="http://schemas.microsoft.com/office/drawing/2010/main">
                <a:solidFill>
                  <a:srgbClr val="FFFFFF"/>
                </a:solidFill>
              </a14:hiddenFill>
            </a:ext>
          </a:extLst>
        </p:spPr>
      </p:pic>
      <p:pic>
        <p:nvPicPr>
          <p:cNvPr id="10244" name="Picture 9" descr="PRgeorge2"/>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1187450" y="1989138"/>
            <a:ext cx="2159000" cy="3238500"/>
          </a:xfrm>
          <a:noFill/>
          <a:extLst>
            <a:ext uri="{909E8E84-426E-40DD-AFC4-6F175D3DCCD1}">
              <a14:hiddenFill xmlns:a14="http://schemas.microsoft.com/office/drawing/2010/main">
                <a:solidFill>
                  <a:srgbClr val="FFFFFF"/>
                </a:solidFill>
              </a14:hiddenFill>
            </a:ext>
          </a:extLst>
        </p:spPr>
      </p:pic>
      <p:pic>
        <p:nvPicPr>
          <p:cNvPr id="10245" name="Picture 10" descr="FWWclemen"/>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5287963" y="4005263"/>
            <a:ext cx="1982787" cy="2663825"/>
          </a:xfrm>
          <a:noFill/>
          <a:extLst>
            <a:ext uri="{909E8E84-426E-40DD-AFC4-6F175D3DCCD1}">
              <a14:hiddenFill xmlns:a14="http://schemas.microsoft.com/office/drawing/2010/main">
                <a:solidFill>
                  <a:srgbClr val="FFFFFF"/>
                </a:solidFill>
              </a14:hiddenFill>
            </a:ext>
          </a:extLst>
        </p:spPr>
      </p:pic>
      <p:sp>
        <p:nvSpPr>
          <p:cNvPr id="10246" name="Text Box 11"/>
          <p:cNvSpPr txBox="1">
            <a:spLocks noChangeArrowheads="1"/>
          </p:cNvSpPr>
          <p:nvPr/>
        </p:nvSpPr>
        <p:spPr bwMode="auto">
          <a:xfrm>
            <a:off x="395288" y="5300663"/>
            <a:ext cx="3816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spcBef>
                <a:spcPct val="50000"/>
              </a:spcBef>
            </a:pPr>
            <a:r>
              <a:rPr lang="en-GB"/>
              <a:t>British Prime Minister, Lloyd-George</a:t>
            </a:r>
            <a:endParaRPr lang="en-US"/>
          </a:p>
        </p:txBody>
      </p:sp>
      <p:sp>
        <p:nvSpPr>
          <p:cNvPr id="10247" name="Text Box 12"/>
          <p:cNvSpPr txBox="1">
            <a:spLocks noChangeArrowheads="1"/>
          </p:cNvSpPr>
          <p:nvPr/>
        </p:nvSpPr>
        <p:spPr bwMode="auto">
          <a:xfrm>
            <a:off x="7451725" y="4941888"/>
            <a:ext cx="1368425"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hangingPunct="1">
              <a:spcBef>
                <a:spcPct val="50000"/>
              </a:spcBef>
            </a:pPr>
            <a:r>
              <a:rPr lang="en-GB"/>
              <a:t>French Prime Minister, Georges Clemenceau</a:t>
            </a:r>
            <a:endParaRPr lang="en-US"/>
          </a:p>
        </p:txBody>
      </p:sp>
      <p:sp>
        <p:nvSpPr>
          <p:cNvPr id="10248" name="Text Box 13"/>
          <p:cNvSpPr txBox="1">
            <a:spLocks noChangeArrowheads="1"/>
          </p:cNvSpPr>
          <p:nvPr/>
        </p:nvSpPr>
        <p:spPr bwMode="auto">
          <a:xfrm>
            <a:off x="2195513" y="404813"/>
            <a:ext cx="295116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hangingPunct="1">
              <a:spcBef>
                <a:spcPct val="50000"/>
              </a:spcBef>
            </a:pPr>
            <a:r>
              <a:rPr lang="en-GB"/>
              <a:t>US President, Woodrow Wilson</a:t>
            </a:r>
            <a:endParaRPr lang="en-US"/>
          </a:p>
        </p:txBody>
      </p:sp>
      <p:sp>
        <p:nvSpPr>
          <p:cNvPr id="10249" name="Text Box 14"/>
          <p:cNvSpPr txBox="1">
            <a:spLocks noChangeArrowheads="1"/>
          </p:cNvSpPr>
          <p:nvPr/>
        </p:nvSpPr>
        <p:spPr bwMode="auto">
          <a:xfrm>
            <a:off x="539750" y="6027738"/>
            <a:ext cx="374491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algn="ctr" eaLnBrk="1" hangingPunct="1">
              <a:spcBef>
                <a:spcPct val="50000"/>
              </a:spcBef>
            </a:pPr>
            <a:r>
              <a:rPr lang="en-GB">
                <a:latin typeface="Arial" charset="0"/>
              </a:rPr>
              <a:t>What were the aims of the leaders?</a:t>
            </a:r>
          </a:p>
        </p:txBody>
      </p:sp>
      <p:sp>
        <p:nvSpPr>
          <p:cNvPr id="9" name="AutoShape 10"/>
          <p:cNvSpPr>
            <a:spLocks noChangeArrowheads="1"/>
          </p:cNvSpPr>
          <p:nvPr/>
        </p:nvSpPr>
        <p:spPr bwMode="auto">
          <a:xfrm>
            <a:off x="179388" y="908720"/>
            <a:ext cx="2447925" cy="1367755"/>
          </a:xfrm>
          <a:prstGeom prst="wedgeEllipseCallout">
            <a:avLst>
              <a:gd name="adj1" fmla="val 20102"/>
              <a:gd name="adj2" fmla="val 120037"/>
            </a:avLst>
          </a:prstGeom>
          <a:solidFill>
            <a:schemeClr val="accent1"/>
          </a:solidFill>
          <a:ln w="9525">
            <a:solidFill>
              <a:schemeClr val="tx1"/>
            </a:solidFill>
            <a:miter lim="800000"/>
            <a:headEnd/>
            <a:tailEnd/>
          </a:ln>
        </p:spPr>
        <p:txBody>
          <a:bodyPr/>
          <a:lstStyle/>
          <a:p>
            <a:pPr algn="ctr"/>
            <a:r>
              <a:rPr lang="en-GB" sz="2200" dirty="0"/>
              <a:t>Protect the British Empire</a:t>
            </a:r>
          </a:p>
        </p:txBody>
      </p:sp>
      <p:sp>
        <p:nvSpPr>
          <p:cNvPr id="10" name="AutoShape 11"/>
          <p:cNvSpPr>
            <a:spLocks noChangeArrowheads="1"/>
          </p:cNvSpPr>
          <p:nvPr/>
        </p:nvSpPr>
        <p:spPr bwMode="auto">
          <a:xfrm>
            <a:off x="6877050" y="333375"/>
            <a:ext cx="2016125" cy="1582738"/>
          </a:xfrm>
          <a:prstGeom prst="wedgeEllipseCallout">
            <a:avLst>
              <a:gd name="adj1" fmla="val -43750"/>
              <a:gd name="adj2" fmla="val 70000"/>
            </a:avLst>
          </a:prstGeom>
          <a:solidFill>
            <a:schemeClr val="hlink"/>
          </a:solidFill>
          <a:ln w="9525">
            <a:solidFill>
              <a:schemeClr val="tx1"/>
            </a:solidFill>
            <a:miter lim="800000"/>
            <a:headEnd/>
            <a:tailEnd/>
          </a:ln>
        </p:spPr>
        <p:txBody>
          <a:bodyPr/>
          <a:lstStyle/>
          <a:p>
            <a:pPr algn="ctr"/>
            <a:r>
              <a:rPr lang="en-GB" sz="2400" dirty="0">
                <a:solidFill>
                  <a:schemeClr val="bg2"/>
                </a:solidFill>
              </a:rPr>
              <a:t>Avoid future wars</a:t>
            </a:r>
          </a:p>
        </p:txBody>
      </p:sp>
      <p:sp>
        <p:nvSpPr>
          <p:cNvPr id="11" name="AutoShape 13"/>
          <p:cNvSpPr>
            <a:spLocks noChangeArrowheads="1"/>
          </p:cNvSpPr>
          <p:nvPr/>
        </p:nvSpPr>
        <p:spPr bwMode="auto">
          <a:xfrm>
            <a:off x="6877050" y="3429001"/>
            <a:ext cx="2016125" cy="1512887"/>
          </a:xfrm>
          <a:prstGeom prst="wedgeEllipseCallout">
            <a:avLst>
              <a:gd name="adj1" fmla="val -43750"/>
              <a:gd name="adj2" fmla="val 70000"/>
            </a:avLst>
          </a:prstGeom>
          <a:solidFill>
            <a:srgbClr val="FF0000"/>
          </a:solidFill>
          <a:ln w="9525">
            <a:solidFill>
              <a:schemeClr val="tx1"/>
            </a:solidFill>
            <a:miter lim="800000"/>
            <a:headEnd/>
            <a:tailEnd/>
          </a:ln>
        </p:spPr>
        <p:txBody>
          <a:bodyPr/>
          <a:lstStyle/>
          <a:p>
            <a:pPr algn="ctr"/>
            <a:r>
              <a:rPr lang="en-GB" sz="2200" dirty="0">
                <a:solidFill>
                  <a:schemeClr val="bg2"/>
                </a:solidFill>
              </a:rPr>
              <a:t>Make Germany pay!</a:t>
            </a:r>
          </a:p>
        </p:txBody>
      </p:sp>
      <p:sp>
        <p:nvSpPr>
          <p:cNvPr id="12" name="Action Button: Movie 11">
            <a:hlinkClick r:id="rId5" highlightClick="1"/>
          </p:cNvPr>
          <p:cNvSpPr/>
          <p:nvPr/>
        </p:nvSpPr>
        <p:spPr>
          <a:xfrm>
            <a:off x="3780632" y="3321844"/>
            <a:ext cx="1008062" cy="863600"/>
          </a:xfrm>
          <a:prstGeom prst="actionButtonMovi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extLst>
      <p:ext uri="{BB962C8B-B14F-4D97-AF65-F5344CB8AC3E}">
        <p14:creationId xmlns:p14="http://schemas.microsoft.com/office/powerpoint/2010/main" val="2782323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7" descr="treaty of versailles map"/>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107504" y="1337994"/>
            <a:ext cx="5321752" cy="5381612"/>
          </a:xfrm>
          <a:noFill/>
          <a:extLst>
            <a:ext uri="{909E8E84-426E-40DD-AFC4-6F175D3DCCD1}">
              <a14:hiddenFill xmlns:a14="http://schemas.microsoft.com/office/drawing/2010/main">
                <a:solidFill>
                  <a:srgbClr val="FFFFFF"/>
                </a:solidFill>
              </a14:hiddenFill>
            </a:ext>
          </a:extLst>
        </p:spPr>
      </p:pic>
      <p:graphicFrame>
        <p:nvGraphicFramePr>
          <p:cNvPr id="2" name="Table 1"/>
          <p:cNvGraphicFramePr>
            <a:graphicFrameLocks noGrp="1"/>
          </p:cNvGraphicFramePr>
          <p:nvPr>
            <p:extLst>
              <p:ext uri="{D42A27DB-BD31-4B8C-83A1-F6EECF244321}">
                <p14:modId xmlns:p14="http://schemas.microsoft.com/office/powerpoint/2010/main" val="881956878"/>
              </p:ext>
            </p:extLst>
          </p:nvPr>
        </p:nvGraphicFramePr>
        <p:xfrm>
          <a:off x="6516216" y="1340768"/>
          <a:ext cx="2016224" cy="5184577"/>
        </p:xfrm>
        <a:graphic>
          <a:graphicData uri="http://schemas.openxmlformats.org/drawingml/2006/table">
            <a:tbl>
              <a:tblPr firstRow="1" firstCol="1" lastRow="1" lastCol="1" bandRow="1" bandCol="1">
                <a:tableStyleId>{5940675A-B579-460E-94D1-54222C63F5DA}</a:tableStyleId>
              </a:tblPr>
              <a:tblGrid>
                <a:gridCol w="639312"/>
                <a:gridCol w="638042"/>
                <a:gridCol w="738870"/>
              </a:tblGrid>
              <a:tr h="269093">
                <a:tc>
                  <a:txBody>
                    <a:bodyPr/>
                    <a:lstStyle/>
                    <a:p>
                      <a:pPr algn="ctr">
                        <a:spcAft>
                          <a:spcPts val="0"/>
                        </a:spcAft>
                      </a:pPr>
                      <a:r>
                        <a:rPr lang="en-GB" sz="600">
                          <a:effectLst/>
                        </a:rPr>
                        <a:t>Problem</a:t>
                      </a:r>
                      <a:endParaRPr lang="en-GB" sz="600">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Option</a:t>
                      </a:r>
                      <a:endParaRPr lang="en-GB" sz="600">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Actual decision</a:t>
                      </a:r>
                      <a:endParaRPr lang="en-GB" sz="600">
                        <a:effectLst/>
                        <a:latin typeface="Arial"/>
                        <a:ea typeface="Times New Roman"/>
                      </a:endParaRPr>
                    </a:p>
                  </a:txBody>
                  <a:tcPr marL="35632" marR="35632" marT="0" marB="0">
                    <a:solidFill>
                      <a:schemeClr val="bg1"/>
                    </a:solidFill>
                  </a:tcPr>
                </a:tc>
              </a:tr>
              <a:tr h="552548">
                <a:tc>
                  <a:txBody>
                    <a:bodyPr/>
                    <a:lstStyle/>
                    <a:p>
                      <a:pPr algn="ctr">
                        <a:spcAft>
                          <a:spcPts val="0"/>
                        </a:spcAft>
                      </a:pPr>
                      <a:r>
                        <a:rPr lang="en-GB" sz="600">
                          <a:effectLst/>
                        </a:rPr>
                        <a:t>1</a:t>
                      </a:r>
                      <a:endParaRPr lang="en-GB" sz="600">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p>
                    <a:p>
                      <a:pPr algn="ctr">
                        <a:spcAft>
                          <a:spcPts val="0"/>
                        </a:spcAft>
                      </a:pPr>
                      <a:r>
                        <a:rPr lang="en-GB" sz="600">
                          <a:effectLst/>
                        </a:rPr>
                        <a:t> </a:t>
                      </a:r>
                      <a:endParaRPr lang="en-GB" sz="600">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endParaRPr lang="en-GB" sz="600">
                        <a:effectLst/>
                        <a:latin typeface="Arial"/>
                        <a:ea typeface="Times New Roman"/>
                      </a:endParaRPr>
                    </a:p>
                  </a:txBody>
                  <a:tcPr marL="35632" marR="35632" marT="0" marB="0">
                    <a:solidFill>
                      <a:schemeClr val="bg1"/>
                    </a:solidFill>
                  </a:tcPr>
                </a:tc>
              </a:tr>
              <a:tr h="538186">
                <a:tc>
                  <a:txBody>
                    <a:bodyPr/>
                    <a:lstStyle/>
                    <a:p>
                      <a:pPr algn="ctr">
                        <a:spcAft>
                          <a:spcPts val="0"/>
                        </a:spcAft>
                      </a:pPr>
                      <a:r>
                        <a:rPr lang="en-GB" sz="600">
                          <a:effectLst/>
                        </a:rPr>
                        <a:t>2</a:t>
                      </a:r>
                      <a:endParaRPr lang="en-GB" sz="600">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p>
                    <a:p>
                      <a:pPr algn="ctr">
                        <a:spcAft>
                          <a:spcPts val="0"/>
                        </a:spcAft>
                      </a:pPr>
                      <a:r>
                        <a:rPr lang="en-GB" sz="600">
                          <a:effectLst/>
                        </a:rPr>
                        <a:t> </a:t>
                      </a:r>
                      <a:endParaRPr lang="en-GB" sz="600">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endParaRPr lang="en-GB" sz="600">
                        <a:effectLst/>
                        <a:latin typeface="Arial"/>
                        <a:ea typeface="Times New Roman"/>
                      </a:endParaRPr>
                    </a:p>
                  </a:txBody>
                  <a:tcPr marL="35632" marR="35632" marT="0" marB="0">
                    <a:solidFill>
                      <a:schemeClr val="bg1"/>
                    </a:solidFill>
                  </a:tcPr>
                </a:tc>
              </a:tr>
              <a:tr h="552548">
                <a:tc>
                  <a:txBody>
                    <a:bodyPr/>
                    <a:lstStyle/>
                    <a:p>
                      <a:pPr algn="ctr">
                        <a:spcAft>
                          <a:spcPts val="0"/>
                        </a:spcAft>
                      </a:pPr>
                      <a:r>
                        <a:rPr lang="en-GB" sz="600">
                          <a:effectLst/>
                        </a:rPr>
                        <a:t>3</a:t>
                      </a:r>
                      <a:endParaRPr lang="en-GB" sz="600">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p>
                    <a:p>
                      <a:pPr algn="ctr">
                        <a:spcAft>
                          <a:spcPts val="0"/>
                        </a:spcAft>
                      </a:pPr>
                      <a:r>
                        <a:rPr lang="en-GB" sz="600">
                          <a:effectLst/>
                        </a:rPr>
                        <a:t> </a:t>
                      </a:r>
                      <a:endParaRPr lang="en-GB" sz="600">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endParaRPr lang="en-GB" sz="600">
                        <a:effectLst/>
                        <a:latin typeface="Arial"/>
                        <a:ea typeface="Times New Roman"/>
                      </a:endParaRPr>
                    </a:p>
                  </a:txBody>
                  <a:tcPr marL="35632" marR="35632" marT="0" marB="0">
                    <a:solidFill>
                      <a:schemeClr val="bg1"/>
                    </a:solidFill>
                  </a:tcPr>
                </a:tc>
              </a:tr>
              <a:tr h="538186">
                <a:tc>
                  <a:txBody>
                    <a:bodyPr/>
                    <a:lstStyle/>
                    <a:p>
                      <a:pPr algn="ctr">
                        <a:spcAft>
                          <a:spcPts val="0"/>
                        </a:spcAft>
                      </a:pPr>
                      <a:r>
                        <a:rPr lang="en-GB" sz="600">
                          <a:effectLst/>
                        </a:rPr>
                        <a:t>4</a:t>
                      </a:r>
                      <a:endParaRPr lang="en-GB" sz="600">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p>
                    <a:p>
                      <a:pPr algn="ctr">
                        <a:spcAft>
                          <a:spcPts val="0"/>
                        </a:spcAft>
                      </a:pPr>
                      <a:r>
                        <a:rPr lang="en-GB" sz="600">
                          <a:effectLst/>
                        </a:rPr>
                        <a:t> </a:t>
                      </a:r>
                      <a:endParaRPr lang="en-GB" sz="600">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endParaRPr lang="en-GB" sz="600">
                        <a:effectLst/>
                        <a:latin typeface="Arial"/>
                        <a:ea typeface="Times New Roman"/>
                      </a:endParaRPr>
                    </a:p>
                  </a:txBody>
                  <a:tcPr marL="35632" marR="35632" marT="0" marB="0">
                    <a:solidFill>
                      <a:schemeClr val="bg1"/>
                    </a:solidFill>
                  </a:tcPr>
                </a:tc>
              </a:tr>
              <a:tr h="552548">
                <a:tc>
                  <a:txBody>
                    <a:bodyPr/>
                    <a:lstStyle/>
                    <a:p>
                      <a:pPr algn="ctr">
                        <a:spcAft>
                          <a:spcPts val="0"/>
                        </a:spcAft>
                      </a:pPr>
                      <a:r>
                        <a:rPr lang="en-GB" sz="600">
                          <a:effectLst/>
                        </a:rPr>
                        <a:t>5</a:t>
                      </a:r>
                      <a:endParaRPr lang="en-GB" sz="600">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p>
                    <a:p>
                      <a:pPr algn="ctr">
                        <a:spcAft>
                          <a:spcPts val="0"/>
                        </a:spcAft>
                      </a:pPr>
                      <a:r>
                        <a:rPr lang="en-GB" sz="600">
                          <a:effectLst/>
                        </a:rPr>
                        <a:t> </a:t>
                      </a:r>
                      <a:endParaRPr lang="en-GB" sz="600">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endParaRPr lang="en-GB" sz="600">
                        <a:effectLst/>
                        <a:latin typeface="Arial"/>
                        <a:ea typeface="Times New Roman"/>
                      </a:endParaRPr>
                    </a:p>
                  </a:txBody>
                  <a:tcPr marL="35632" marR="35632" marT="0" marB="0">
                    <a:solidFill>
                      <a:schemeClr val="bg1"/>
                    </a:solidFill>
                  </a:tcPr>
                </a:tc>
              </a:tr>
              <a:tr h="538186">
                <a:tc>
                  <a:txBody>
                    <a:bodyPr/>
                    <a:lstStyle/>
                    <a:p>
                      <a:pPr algn="ctr">
                        <a:spcAft>
                          <a:spcPts val="0"/>
                        </a:spcAft>
                      </a:pPr>
                      <a:r>
                        <a:rPr lang="en-GB" sz="600">
                          <a:effectLst/>
                        </a:rPr>
                        <a:t>6</a:t>
                      </a:r>
                      <a:endParaRPr lang="en-GB" sz="600">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p>
                    <a:p>
                      <a:pPr algn="ctr">
                        <a:spcAft>
                          <a:spcPts val="0"/>
                        </a:spcAft>
                      </a:pPr>
                      <a:r>
                        <a:rPr lang="en-GB" sz="600">
                          <a:effectLst/>
                        </a:rPr>
                        <a:t> </a:t>
                      </a:r>
                      <a:endParaRPr lang="en-GB" sz="600">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endParaRPr lang="en-GB" sz="600">
                        <a:effectLst/>
                        <a:latin typeface="Arial"/>
                        <a:ea typeface="Times New Roman"/>
                      </a:endParaRPr>
                    </a:p>
                  </a:txBody>
                  <a:tcPr marL="35632" marR="35632" marT="0" marB="0">
                    <a:solidFill>
                      <a:schemeClr val="bg1"/>
                    </a:solidFill>
                  </a:tcPr>
                </a:tc>
              </a:tr>
              <a:tr h="552548">
                <a:tc>
                  <a:txBody>
                    <a:bodyPr/>
                    <a:lstStyle/>
                    <a:p>
                      <a:pPr algn="ctr">
                        <a:spcAft>
                          <a:spcPts val="0"/>
                        </a:spcAft>
                      </a:pPr>
                      <a:r>
                        <a:rPr lang="en-GB" sz="600">
                          <a:effectLst/>
                        </a:rPr>
                        <a:t>7</a:t>
                      </a:r>
                      <a:endParaRPr lang="en-GB" sz="600">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p>
                    <a:p>
                      <a:pPr algn="ctr">
                        <a:spcAft>
                          <a:spcPts val="0"/>
                        </a:spcAft>
                      </a:pPr>
                      <a:r>
                        <a:rPr lang="en-GB" sz="600">
                          <a:effectLst/>
                        </a:rPr>
                        <a:t> </a:t>
                      </a:r>
                      <a:endParaRPr lang="en-GB" sz="600">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endParaRPr lang="en-GB" sz="600">
                        <a:effectLst/>
                        <a:latin typeface="Arial"/>
                        <a:ea typeface="Times New Roman"/>
                      </a:endParaRPr>
                    </a:p>
                  </a:txBody>
                  <a:tcPr marL="35632" marR="35632" marT="0" marB="0">
                    <a:solidFill>
                      <a:schemeClr val="bg1"/>
                    </a:solidFill>
                  </a:tcPr>
                </a:tc>
              </a:tr>
              <a:tr h="538186">
                <a:tc>
                  <a:txBody>
                    <a:bodyPr/>
                    <a:lstStyle/>
                    <a:p>
                      <a:pPr algn="ctr">
                        <a:spcAft>
                          <a:spcPts val="0"/>
                        </a:spcAft>
                      </a:pPr>
                      <a:r>
                        <a:rPr lang="en-GB" sz="600">
                          <a:effectLst/>
                        </a:rPr>
                        <a:t>8</a:t>
                      </a:r>
                      <a:endParaRPr lang="en-GB" sz="600">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p>
                    <a:p>
                      <a:pPr algn="ctr">
                        <a:spcAft>
                          <a:spcPts val="0"/>
                        </a:spcAft>
                      </a:pPr>
                      <a:r>
                        <a:rPr lang="en-GB" sz="600">
                          <a:effectLst/>
                        </a:rPr>
                        <a:t> </a:t>
                      </a:r>
                      <a:endParaRPr lang="en-GB" sz="600">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t>
                      </a:r>
                      <a:endParaRPr lang="en-GB" sz="600">
                        <a:effectLst/>
                        <a:latin typeface="Arial"/>
                        <a:ea typeface="Times New Roman"/>
                      </a:endParaRPr>
                    </a:p>
                  </a:txBody>
                  <a:tcPr marL="35632" marR="35632" marT="0" marB="0">
                    <a:solidFill>
                      <a:schemeClr val="bg1"/>
                    </a:solidFill>
                  </a:tcPr>
                </a:tc>
              </a:tr>
              <a:tr h="552548">
                <a:tc>
                  <a:txBody>
                    <a:bodyPr/>
                    <a:lstStyle/>
                    <a:p>
                      <a:pPr algn="ctr">
                        <a:spcAft>
                          <a:spcPts val="0"/>
                        </a:spcAft>
                      </a:pPr>
                      <a:r>
                        <a:rPr lang="en-GB" sz="600">
                          <a:effectLst/>
                        </a:rPr>
                        <a:t>9</a:t>
                      </a:r>
                      <a:endParaRPr lang="en-GB" sz="600">
                        <a:effectLst/>
                        <a:latin typeface="Arial"/>
                        <a:ea typeface="Times New Roman"/>
                      </a:endParaRPr>
                    </a:p>
                  </a:txBody>
                  <a:tcPr marL="35632" marR="35632" marT="0" marB="0">
                    <a:solidFill>
                      <a:schemeClr val="bg1"/>
                    </a:solidFill>
                  </a:tcPr>
                </a:tc>
                <a:tc>
                  <a:txBody>
                    <a:bodyPr/>
                    <a:lstStyle/>
                    <a:p>
                      <a:pPr algn="ctr">
                        <a:spcAft>
                          <a:spcPts val="0"/>
                        </a:spcAft>
                      </a:pPr>
                      <a:r>
                        <a:rPr lang="en-GB" sz="600">
                          <a:effectLst/>
                        </a:rPr>
                        <a:t/>
                      </a:r>
                      <a:br>
                        <a:rPr lang="en-GB" sz="600">
                          <a:effectLst/>
                        </a:rPr>
                      </a:br>
                      <a:endParaRPr lang="en-GB" sz="600">
                        <a:effectLst/>
                        <a:latin typeface="Arial"/>
                        <a:ea typeface="Times New Roman"/>
                      </a:endParaRPr>
                    </a:p>
                  </a:txBody>
                  <a:tcPr marL="35632" marR="35632" marT="0" marB="0">
                    <a:solidFill>
                      <a:schemeClr val="bg1"/>
                    </a:solidFill>
                  </a:tcPr>
                </a:tc>
                <a:tc>
                  <a:txBody>
                    <a:bodyPr/>
                    <a:lstStyle/>
                    <a:p>
                      <a:pPr algn="ctr">
                        <a:spcAft>
                          <a:spcPts val="0"/>
                        </a:spcAft>
                      </a:pPr>
                      <a:r>
                        <a:rPr lang="en-GB" sz="600" dirty="0">
                          <a:effectLst/>
                        </a:rPr>
                        <a:t> </a:t>
                      </a:r>
                      <a:endParaRPr lang="en-GB" sz="600" dirty="0">
                        <a:effectLst/>
                        <a:latin typeface="Arial"/>
                        <a:ea typeface="Times New Roman"/>
                      </a:endParaRPr>
                    </a:p>
                  </a:txBody>
                  <a:tcPr marL="35632" marR="35632" marT="0" marB="0">
                    <a:solidFill>
                      <a:schemeClr val="bg1"/>
                    </a:solidFill>
                  </a:tcPr>
                </a:tc>
              </a:tr>
            </a:tbl>
          </a:graphicData>
        </a:graphic>
      </p:graphicFrame>
      <p:sp>
        <p:nvSpPr>
          <p:cNvPr id="3" name="TextBox 2"/>
          <p:cNvSpPr txBox="1"/>
          <p:nvPr/>
        </p:nvSpPr>
        <p:spPr>
          <a:xfrm>
            <a:off x="107504" y="116632"/>
            <a:ext cx="8856984" cy="1200329"/>
          </a:xfrm>
          <a:prstGeom prst="rect">
            <a:avLst/>
          </a:prstGeom>
          <a:noFill/>
        </p:spPr>
        <p:txBody>
          <a:bodyPr wrap="square" rtlCol="0">
            <a:spAutoFit/>
          </a:bodyPr>
          <a:lstStyle/>
          <a:p>
            <a:r>
              <a:rPr lang="en-GB" dirty="0" smtClean="0">
                <a:latin typeface="Century Gothic" panose="020B0502020202020204" pitchFamily="34" charset="0"/>
              </a:rPr>
              <a:t>You are now representing the country given to you by your teacher. On your copy of the scorecard you need to select the options that will be best for your country. You will then compare your choices with what was actually decided. You will record your choices on your treaty document.</a:t>
            </a:r>
            <a:endParaRPr lang="en-GB" dirty="0">
              <a:latin typeface="Century Gothic" panose="020B0502020202020204" pitchFamily="34" charset="0"/>
            </a:endParaRPr>
          </a:p>
        </p:txBody>
      </p:sp>
    </p:spTree>
    <p:extLst>
      <p:ext uri="{BB962C8B-B14F-4D97-AF65-F5344CB8AC3E}">
        <p14:creationId xmlns:p14="http://schemas.microsoft.com/office/powerpoint/2010/main" val="29226960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treaty of versailles m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5796136" y="116632"/>
            <a:ext cx="3239765" cy="327620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31396" y="116632"/>
            <a:ext cx="5420724" cy="584775"/>
          </a:xfrm>
          <a:prstGeom prst="rect">
            <a:avLst/>
          </a:prstGeom>
          <a:noFill/>
        </p:spPr>
        <p:txBody>
          <a:bodyPr wrap="square" rtlCol="0">
            <a:spAutoFit/>
          </a:bodyPr>
          <a:lstStyle/>
          <a:p>
            <a:r>
              <a:rPr lang="en-GB" sz="3200" dirty="0" smtClean="0">
                <a:latin typeface="Century Gothic" panose="020B0502020202020204" pitchFamily="34" charset="0"/>
              </a:rPr>
              <a:t>Decision One</a:t>
            </a:r>
            <a:endParaRPr lang="en-GB" sz="3200" dirty="0">
              <a:latin typeface="Century Gothic" panose="020B0502020202020204" pitchFamily="34" charset="0"/>
            </a:endParaRPr>
          </a:p>
        </p:txBody>
      </p:sp>
      <p:sp>
        <p:nvSpPr>
          <p:cNvPr id="7" name="Rectangle 6"/>
          <p:cNvSpPr/>
          <p:nvPr/>
        </p:nvSpPr>
        <p:spPr>
          <a:xfrm>
            <a:off x="2286000" y="2967335"/>
            <a:ext cx="4572000" cy="523220"/>
          </a:xfrm>
          <a:prstGeom prst="rect">
            <a:avLst/>
          </a:prstGeom>
        </p:spPr>
        <p:txBody>
          <a:bodyPr>
            <a:spAutoFit/>
          </a:bodyPr>
          <a:lstStyle/>
          <a:p>
            <a:endParaRPr lang="en-GB" sz="2800" dirty="0">
              <a:latin typeface="Century Gothic" panose="020B0502020202020204" pitchFamily="34" charset="0"/>
            </a:endParaRPr>
          </a:p>
        </p:txBody>
      </p:sp>
      <p:sp>
        <p:nvSpPr>
          <p:cNvPr id="8" name="Rectangle 7"/>
          <p:cNvSpPr/>
          <p:nvPr/>
        </p:nvSpPr>
        <p:spPr>
          <a:xfrm>
            <a:off x="231396" y="1413063"/>
            <a:ext cx="5189327" cy="1815882"/>
          </a:xfrm>
          <a:prstGeom prst="rect">
            <a:avLst/>
          </a:prstGeom>
        </p:spPr>
        <p:txBody>
          <a:bodyPr wrap="square">
            <a:spAutoFit/>
          </a:bodyPr>
          <a:lstStyle/>
          <a:p>
            <a:pPr lvl="0"/>
            <a:r>
              <a:rPr lang="en-GB" sz="2800" dirty="0">
                <a:solidFill>
                  <a:prstClr val="black"/>
                </a:solidFill>
                <a:latin typeface="Century Gothic" panose="020B0502020202020204" pitchFamily="34" charset="0"/>
              </a:rPr>
              <a:t>Area A on the map marks Alsace-Lorraine. Germany took this area from France in 1871. Should you … ?</a:t>
            </a:r>
          </a:p>
        </p:txBody>
      </p:sp>
      <p:sp>
        <p:nvSpPr>
          <p:cNvPr id="9" name="Rectangle 8"/>
          <p:cNvSpPr/>
          <p:nvPr/>
        </p:nvSpPr>
        <p:spPr>
          <a:xfrm>
            <a:off x="323528" y="3861048"/>
            <a:ext cx="3733714" cy="523220"/>
          </a:xfrm>
          <a:prstGeom prst="rect">
            <a:avLst/>
          </a:prstGeom>
        </p:spPr>
        <p:txBody>
          <a:bodyPr wrap="none">
            <a:spAutoFit/>
          </a:bodyPr>
          <a:lstStyle/>
          <a:p>
            <a:r>
              <a:rPr lang="en-GB" sz="2800" dirty="0" smtClean="0">
                <a:latin typeface="Century Gothic" panose="020B0502020202020204" pitchFamily="34" charset="0"/>
              </a:rPr>
              <a:t>a) return it to France</a:t>
            </a:r>
            <a:endParaRPr lang="en-GB" sz="2800" dirty="0">
              <a:latin typeface="Century Gothic" panose="020B0502020202020204" pitchFamily="34" charset="0"/>
            </a:endParaRPr>
          </a:p>
        </p:txBody>
      </p:sp>
      <p:sp>
        <p:nvSpPr>
          <p:cNvPr id="10" name="Rectangle 9"/>
          <p:cNvSpPr/>
          <p:nvPr/>
        </p:nvSpPr>
        <p:spPr>
          <a:xfrm>
            <a:off x="344457" y="4581128"/>
            <a:ext cx="4123245" cy="523220"/>
          </a:xfrm>
          <a:prstGeom prst="rect">
            <a:avLst/>
          </a:prstGeom>
        </p:spPr>
        <p:txBody>
          <a:bodyPr wrap="none">
            <a:spAutoFit/>
          </a:bodyPr>
          <a:lstStyle/>
          <a:p>
            <a:r>
              <a:rPr lang="en-GB" sz="2800" dirty="0" smtClean="0">
                <a:latin typeface="Century Gothic" panose="020B0502020202020204" pitchFamily="34" charset="0"/>
              </a:rPr>
              <a:t>b) let Germany keep it</a:t>
            </a:r>
            <a:endParaRPr lang="en-GB" sz="2800" dirty="0">
              <a:latin typeface="Century Gothic" panose="020B0502020202020204" pitchFamily="34" charset="0"/>
            </a:endParaRPr>
          </a:p>
        </p:txBody>
      </p:sp>
      <p:sp>
        <p:nvSpPr>
          <p:cNvPr id="12" name="Rectangle 11"/>
          <p:cNvSpPr/>
          <p:nvPr/>
        </p:nvSpPr>
        <p:spPr>
          <a:xfrm>
            <a:off x="344457" y="5283201"/>
            <a:ext cx="8097088" cy="954107"/>
          </a:xfrm>
          <a:prstGeom prst="rect">
            <a:avLst/>
          </a:prstGeom>
        </p:spPr>
        <p:txBody>
          <a:bodyPr wrap="none">
            <a:spAutoFit/>
          </a:bodyPr>
          <a:lstStyle/>
          <a:p>
            <a:r>
              <a:rPr lang="en-GB" sz="2800" dirty="0" smtClean="0">
                <a:latin typeface="Century Gothic" panose="020B0502020202020204" pitchFamily="34" charset="0"/>
              </a:rPr>
              <a:t>c) people who live in this area vote who they </a:t>
            </a:r>
          </a:p>
          <a:p>
            <a:r>
              <a:rPr lang="en-GB" sz="2800" dirty="0">
                <a:latin typeface="Century Gothic" panose="020B0502020202020204" pitchFamily="34" charset="0"/>
              </a:rPr>
              <a:t> </a:t>
            </a:r>
            <a:r>
              <a:rPr lang="en-GB" sz="2800" dirty="0" smtClean="0">
                <a:latin typeface="Century Gothic" panose="020B0502020202020204" pitchFamily="34" charset="0"/>
              </a:rPr>
              <a:t>   want to control where they live</a:t>
            </a:r>
            <a:endParaRPr lang="en-GB" sz="2800" dirty="0">
              <a:latin typeface="Century Gothic" panose="020B0502020202020204" pitchFamily="34" charset="0"/>
            </a:endParaRPr>
          </a:p>
        </p:txBody>
      </p:sp>
      <p:sp>
        <p:nvSpPr>
          <p:cNvPr id="11" name="Right Arrow 10"/>
          <p:cNvSpPr/>
          <p:nvPr/>
        </p:nvSpPr>
        <p:spPr>
          <a:xfrm rot="20803980">
            <a:off x="5356402" y="2746072"/>
            <a:ext cx="879469" cy="72008"/>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89945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2000"/>
                                        <p:tgtEl>
                                          <p:spTgt spid="8"/>
                                        </p:tgtEl>
                                      </p:cBhvr>
                                    </p:animEffect>
                                  </p:childTnLst>
                                </p:cTn>
                              </p:par>
                            </p:childTnLst>
                          </p:cTn>
                        </p:par>
                        <p:par>
                          <p:cTn id="8" fill="hold">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1500" fill="hold"/>
                                        <p:tgtEl>
                                          <p:spTgt spid="9"/>
                                        </p:tgtEl>
                                        <p:attrNameLst>
                                          <p:attrName>ppt_x</p:attrName>
                                        </p:attrNameLst>
                                      </p:cBhvr>
                                      <p:tavLst>
                                        <p:tav tm="0">
                                          <p:val>
                                            <p:strVal val="0-#ppt_w/2"/>
                                          </p:val>
                                        </p:tav>
                                        <p:tav tm="100000">
                                          <p:val>
                                            <p:strVal val="#ppt_x"/>
                                          </p:val>
                                        </p:tav>
                                      </p:tavLst>
                                    </p:anim>
                                    <p:anim calcmode="lin" valueType="num">
                                      <p:cBhvr additive="base">
                                        <p:cTn id="17" dur="1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1500" fill="hold"/>
                                        <p:tgtEl>
                                          <p:spTgt spid="10"/>
                                        </p:tgtEl>
                                        <p:attrNameLst>
                                          <p:attrName>ppt_x</p:attrName>
                                        </p:attrNameLst>
                                      </p:cBhvr>
                                      <p:tavLst>
                                        <p:tav tm="0">
                                          <p:val>
                                            <p:strVal val="0-#ppt_w/2"/>
                                          </p:val>
                                        </p:tav>
                                        <p:tav tm="100000">
                                          <p:val>
                                            <p:strVal val="#ppt_x"/>
                                          </p:val>
                                        </p:tav>
                                      </p:tavLst>
                                    </p:anim>
                                    <p:anim calcmode="lin" valueType="num">
                                      <p:cBhvr additive="base">
                                        <p:cTn id="23" dur="1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1500" fill="hold"/>
                                        <p:tgtEl>
                                          <p:spTgt spid="12"/>
                                        </p:tgtEl>
                                        <p:attrNameLst>
                                          <p:attrName>ppt_x</p:attrName>
                                        </p:attrNameLst>
                                      </p:cBhvr>
                                      <p:tavLst>
                                        <p:tav tm="0">
                                          <p:val>
                                            <p:strVal val="0-#ppt_w/2"/>
                                          </p:val>
                                        </p:tav>
                                        <p:tav tm="100000">
                                          <p:val>
                                            <p:strVal val="#ppt_x"/>
                                          </p:val>
                                        </p:tav>
                                      </p:tavLst>
                                    </p:anim>
                                    <p:anim calcmode="lin" valueType="num">
                                      <p:cBhvr additive="base">
                                        <p:cTn id="29" dur="1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2" grpId="0"/>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treaty of versailles m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5796136" y="116632"/>
            <a:ext cx="3239765" cy="327620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31396" y="116632"/>
            <a:ext cx="5420724" cy="584775"/>
          </a:xfrm>
          <a:prstGeom prst="rect">
            <a:avLst/>
          </a:prstGeom>
          <a:noFill/>
        </p:spPr>
        <p:txBody>
          <a:bodyPr wrap="square" rtlCol="0">
            <a:spAutoFit/>
          </a:bodyPr>
          <a:lstStyle/>
          <a:p>
            <a:r>
              <a:rPr lang="en-GB" sz="3200" dirty="0" smtClean="0">
                <a:latin typeface="Century Gothic" panose="020B0502020202020204" pitchFamily="34" charset="0"/>
              </a:rPr>
              <a:t>Decision Two</a:t>
            </a:r>
            <a:endParaRPr lang="en-GB" sz="3200" dirty="0">
              <a:latin typeface="Century Gothic" panose="020B0502020202020204" pitchFamily="34" charset="0"/>
            </a:endParaRPr>
          </a:p>
        </p:txBody>
      </p:sp>
      <p:sp>
        <p:nvSpPr>
          <p:cNvPr id="8" name="Rectangle 7"/>
          <p:cNvSpPr/>
          <p:nvPr/>
        </p:nvSpPr>
        <p:spPr>
          <a:xfrm>
            <a:off x="231396" y="982176"/>
            <a:ext cx="5189327" cy="2246769"/>
          </a:xfrm>
          <a:prstGeom prst="rect">
            <a:avLst/>
          </a:prstGeom>
        </p:spPr>
        <p:txBody>
          <a:bodyPr wrap="square">
            <a:spAutoFit/>
          </a:bodyPr>
          <a:lstStyle/>
          <a:p>
            <a:r>
              <a:rPr lang="en-GB" sz="2800" dirty="0" smtClean="0">
                <a:latin typeface="Century Gothic" panose="020B0502020202020204" pitchFamily="34" charset="0"/>
              </a:rPr>
              <a:t>Area </a:t>
            </a:r>
            <a:r>
              <a:rPr lang="en-GB" sz="2800" dirty="0">
                <a:latin typeface="Century Gothic" panose="020B0502020202020204" pitchFamily="34" charset="0"/>
              </a:rPr>
              <a:t>B on the map is the Rhineland. It is the place from which Germany can most easily attack France. Should you … ?</a:t>
            </a:r>
          </a:p>
        </p:txBody>
      </p:sp>
      <p:sp>
        <p:nvSpPr>
          <p:cNvPr id="9" name="Rectangle 8"/>
          <p:cNvSpPr/>
          <p:nvPr/>
        </p:nvSpPr>
        <p:spPr>
          <a:xfrm>
            <a:off x="323528" y="3861048"/>
            <a:ext cx="3472425" cy="523220"/>
          </a:xfrm>
          <a:prstGeom prst="rect">
            <a:avLst/>
          </a:prstGeom>
        </p:spPr>
        <p:txBody>
          <a:bodyPr wrap="none">
            <a:spAutoFit/>
          </a:bodyPr>
          <a:lstStyle/>
          <a:p>
            <a:r>
              <a:rPr lang="en-GB" sz="2800" dirty="0" smtClean="0">
                <a:latin typeface="Century Gothic" panose="020B0502020202020204" pitchFamily="34" charset="0"/>
              </a:rPr>
              <a:t>a) give it to France</a:t>
            </a:r>
            <a:endParaRPr lang="en-GB" sz="2800" dirty="0">
              <a:latin typeface="Century Gothic" panose="020B0502020202020204" pitchFamily="34" charset="0"/>
            </a:endParaRPr>
          </a:p>
        </p:txBody>
      </p:sp>
      <p:sp>
        <p:nvSpPr>
          <p:cNvPr id="10" name="Rectangle 9"/>
          <p:cNvSpPr/>
          <p:nvPr/>
        </p:nvSpPr>
        <p:spPr>
          <a:xfrm>
            <a:off x="344457" y="4581128"/>
            <a:ext cx="5875326" cy="523220"/>
          </a:xfrm>
          <a:prstGeom prst="rect">
            <a:avLst/>
          </a:prstGeom>
        </p:spPr>
        <p:txBody>
          <a:bodyPr wrap="none">
            <a:spAutoFit/>
          </a:bodyPr>
          <a:lstStyle/>
          <a:p>
            <a:r>
              <a:rPr lang="en-GB" sz="2800" dirty="0" smtClean="0">
                <a:latin typeface="Century Gothic" panose="020B0502020202020204" pitchFamily="34" charset="0"/>
              </a:rPr>
              <a:t>b) </a:t>
            </a:r>
            <a:r>
              <a:rPr lang="en-GB" sz="2800" dirty="0" smtClean="0">
                <a:effectLst/>
                <a:latin typeface="Century Gothic"/>
                <a:ea typeface="Times New Roman"/>
                <a:cs typeface="Arial"/>
              </a:rPr>
              <a:t>let Germany keep it as before</a:t>
            </a:r>
            <a:endParaRPr lang="en-GB" sz="2800" dirty="0">
              <a:latin typeface="Century Gothic" panose="020B0502020202020204" pitchFamily="34" charset="0"/>
            </a:endParaRPr>
          </a:p>
        </p:txBody>
      </p:sp>
      <p:sp>
        <p:nvSpPr>
          <p:cNvPr id="12" name="Rectangle 11"/>
          <p:cNvSpPr/>
          <p:nvPr/>
        </p:nvSpPr>
        <p:spPr>
          <a:xfrm>
            <a:off x="344457" y="5283201"/>
            <a:ext cx="8351966" cy="954107"/>
          </a:xfrm>
          <a:prstGeom prst="rect">
            <a:avLst/>
          </a:prstGeom>
        </p:spPr>
        <p:txBody>
          <a:bodyPr wrap="none">
            <a:spAutoFit/>
          </a:bodyPr>
          <a:lstStyle/>
          <a:p>
            <a:r>
              <a:rPr lang="en-GB" sz="2800" dirty="0" smtClean="0">
                <a:latin typeface="Century Gothic" panose="020B0502020202020204" pitchFamily="34" charset="0"/>
              </a:rPr>
              <a:t>c) </a:t>
            </a:r>
            <a:r>
              <a:rPr lang="en-GB" sz="2800" dirty="0" smtClean="0">
                <a:effectLst/>
                <a:latin typeface="Century Gothic"/>
                <a:ea typeface="Times New Roman"/>
                <a:cs typeface="Arial"/>
              </a:rPr>
              <a:t>let Germany keep it but insist that she never </a:t>
            </a:r>
          </a:p>
          <a:p>
            <a:r>
              <a:rPr lang="en-GB" sz="2800" dirty="0">
                <a:latin typeface="Century Gothic"/>
                <a:ea typeface="Times New Roman"/>
                <a:cs typeface="Arial"/>
              </a:rPr>
              <a:t> </a:t>
            </a:r>
            <a:r>
              <a:rPr lang="en-GB" sz="2800" dirty="0" smtClean="0">
                <a:latin typeface="Century Gothic"/>
                <a:ea typeface="Times New Roman"/>
                <a:cs typeface="Arial"/>
              </a:rPr>
              <a:t>   </a:t>
            </a:r>
            <a:r>
              <a:rPr lang="en-GB" sz="2800" dirty="0" smtClean="0">
                <a:effectLst/>
                <a:latin typeface="Century Gothic"/>
                <a:ea typeface="Times New Roman"/>
                <a:cs typeface="Arial"/>
              </a:rPr>
              <a:t>puts any soldiers in this border area</a:t>
            </a:r>
            <a:endParaRPr lang="en-GB" sz="2800" dirty="0">
              <a:latin typeface="Century Gothic" panose="020B0502020202020204" pitchFamily="34" charset="0"/>
            </a:endParaRPr>
          </a:p>
        </p:txBody>
      </p:sp>
      <p:sp>
        <p:nvSpPr>
          <p:cNvPr id="11" name="Right Arrow 10"/>
          <p:cNvSpPr/>
          <p:nvPr/>
        </p:nvSpPr>
        <p:spPr>
          <a:xfrm rot="20803980">
            <a:off x="5324748" y="2245801"/>
            <a:ext cx="895554" cy="45719"/>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79701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000" fill="hold"/>
                                        <p:tgtEl>
                                          <p:spTgt spid="8"/>
                                        </p:tgtEl>
                                        <p:attrNameLst>
                                          <p:attrName>ppt_x</p:attrName>
                                        </p:attrNameLst>
                                      </p:cBhvr>
                                      <p:tavLst>
                                        <p:tav tm="0">
                                          <p:val>
                                            <p:strVal val="0-#ppt_w/2"/>
                                          </p:val>
                                        </p:tav>
                                        <p:tav tm="100000">
                                          <p:val>
                                            <p:strVal val="#ppt_x"/>
                                          </p:val>
                                        </p:tav>
                                      </p:tavLst>
                                    </p:anim>
                                    <p:anim calcmode="lin" valueType="num">
                                      <p:cBhvr additive="base">
                                        <p:cTn id="8" dur="20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2" presetClass="entr" presetSubtype="8"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1500" fill="hold"/>
                                        <p:tgtEl>
                                          <p:spTgt spid="9"/>
                                        </p:tgtEl>
                                        <p:attrNameLst>
                                          <p:attrName>ppt_x</p:attrName>
                                        </p:attrNameLst>
                                      </p:cBhvr>
                                      <p:tavLst>
                                        <p:tav tm="0">
                                          <p:val>
                                            <p:strVal val="0-#ppt_w/2"/>
                                          </p:val>
                                        </p:tav>
                                        <p:tav tm="100000">
                                          <p:val>
                                            <p:strVal val="#ppt_x"/>
                                          </p:val>
                                        </p:tav>
                                      </p:tavLst>
                                    </p:anim>
                                    <p:anim calcmode="lin" valueType="num">
                                      <p:cBhvr additive="base">
                                        <p:cTn id="18" dur="1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1500" fill="hold"/>
                                        <p:tgtEl>
                                          <p:spTgt spid="10"/>
                                        </p:tgtEl>
                                        <p:attrNameLst>
                                          <p:attrName>ppt_x</p:attrName>
                                        </p:attrNameLst>
                                      </p:cBhvr>
                                      <p:tavLst>
                                        <p:tav tm="0">
                                          <p:val>
                                            <p:strVal val="0-#ppt_w/2"/>
                                          </p:val>
                                        </p:tav>
                                        <p:tav tm="100000">
                                          <p:val>
                                            <p:strVal val="#ppt_x"/>
                                          </p:val>
                                        </p:tav>
                                      </p:tavLst>
                                    </p:anim>
                                    <p:anim calcmode="lin" valueType="num">
                                      <p:cBhvr additive="base">
                                        <p:cTn id="24" dur="1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1500" fill="hold"/>
                                        <p:tgtEl>
                                          <p:spTgt spid="12"/>
                                        </p:tgtEl>
                                        <p:attrNameLst>
                                          <p:attrName>ppt_x</p:attrName>
                                        </p:attrNameLst>
                                      </p:cBhvr>
                                      <p:tavLst>
                                        <p:tav tm="0">
                                          <p:val>
                                            <p:strVal val="0-#ppt_w/2"/>
                                          </p:val>
                                        </p:tav>
                                        <p:tav tm="100000">
                                          <p:val>
                                            <p:strVal val="#ppt_x"/>
                                          </p:val>
                                        </p:tav>
                                      </p:tavLst>
                                    </p:anim>
                                    <p:anim calcmode="lin" valueType="num">
                                      <p:cBhvr additive="base">
                                        <p:cTn id="30" dur="1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2" grpId="0"/>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treaty of versailles m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5796136" y="116632"/>
            <a:ext cx="3239765" cy="327620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31396" y="116632"/>
            <a:ext cx="5420724" cy="584775"/>
          </a:xfrm>
          <a:prstGeom prst="rect">
            <a:avLst/>
          </a:prstGeom>
          <a:noFill/>
        </p:spPr>
        <p:txBody>
          <a:bodyPr wrap="square" rtlCol="0">
            <a:spAutoFit/>
          </a:bodyPr>
          <a:lstStyle/>
          <a:p>
            <a:r>
              <a:rPr lang="en-GB" sz="3200" dirty="0" smtClean="0">
                <a:latin typeface="Century Gothic" panose="020B0502020202020204" pitchFamily="34" charset="0"/>
              </a:rPr>
              <a:t>Decision Three</a:t>
            </a:r>
            <a:endParaRPr lang="en-GB" sz="3200" dirty="0">
              <a:latin typeface="Century Gothic" panose="020B0502020202020204" pitchFamily="34" charset="0"/>
            </a:endParaRPr>
          </a:p>
        </p:txBody>
      </p:sp>
      <p:sp>
        <p:nvSpPr>
          <p:cNvPr id="8" name="Rectangle 7"/>
          <p:cNvSpPr/>
          <p:nvPr/>
        </p:nvSpPr>
        <p:spPr>
          <a:xfrm>
            <a:off x="231396" y="982176"/>
            <a:ext cx="5189327" cy="1815882"/>
          </a:xfrm>
          <a:prstGeom prst="rect">
            <a:avLst/>
          </a:prstGeom>
        </p:spPr>
        <p:txBody>
          <a:bodyPr wrap="square">
            <a:spAutoFit/>
          </a:bodyPr>
          <a:lstStyle/>
          <a:p>
            <a:r>
              <a:rPr lang="en-GB" sz="2800" dirty="0" smtClean="0">
                <a:effectLst/>
                <a:latin typeface="Century Gothic"/>
                <a:ea typeface="Times New Roman"/>
                <a:cs typeface="Arial"/>
              </a:rPr>
              <a:t>Area C on the map is the Saarland. It is an important coal-mining part of Germany. Should you … ?</a:t>
            </a:r>
            <a:endParaRPr lang="en-GB" sz="2800" dirty="0">
              <a:latin typeface="Century Gothic" panose="020B0502020202020204" pitchFamily="34" charset="0"/>
            </a:endParaRPr>
          </a:p>
        </p:txBody>
      </p:sp>
      <p:sp>
        <p:nvSpPr>
          <p:cNvPr id="9" name="Rectangle 8"/>
          <p:cNvSpPr/>
          <p:nvPr/>
        </p:nvSpPr>
        <p:spPr>
          <a:xfrm>
            <a:off x="323528" y="3861048"/>
            <a:ext cx="4801314" cy="523220"/>
          </a:xfrm>
          <a:prstGeom prst="rect">
            <a:avLst/>
          </a:prstGeom>
        </p:spPr>
        <p:txBody>
          <a:bodyPr wrap="none">
            <a:spAutoFit/>
          </a:bodyPr>
          <a:lstStyle/>
          <a:p>
            <a:r>
              <a:rPr lang="en-GB" sz="2800" dirty="0" smtClean="0">
                <a:latin typeface="Century Gothic" panose="020B0502020202020204" pitchFamily="34" charset="0"/>
              </a:rPr>
              <a:t>a) give it to France forever</a:t>
            </a:r>
            <a:endParaRPr lang="en-GB" sz="2800" dirty="0">
              <a:latin typeface="Century Gothic" panose="020B0502020202020204" pitchFamily="34" charset="0"/>
            </a:endParaRPr>
          </a:p>
        </p:txBody>
      </p:sp>
      <p:sp>
        <p:nvSpPr>
          <p:cNvPr id="10" name="Rectangle 9"/>
          <p:cNvSpPr/>
          <p:nvPr/>
        </p:nvSpPr>
        <p:spPr>
          <a:xfrm>
            <a:off x="344457" y="4581128"/>
            <a:ext cx="5875326" cy="523220"/>
          </a:xfrm>
          <a:prstGeom prst="rect">
            <a:avLst/>
          </a:prstGeom>
        </p:spPr>
        <p:txBody>
          <a:bodyPr wrap="none">
            <a:spAutoFit/>
          </a:bodyPr>
          <a:lstStyle/>
          <a:p>
            <a:r>
              <a:rPr lang="en-GB" sz="2800" dirty="0" smtClean="0">
                <a:latin typeface="Century Gothic" panose="020B0502020202020204" pitchFamily="34" charset="0"/>
              </a:rPr>
              <a:t>b) </a:t>
            </a:r>
            <a:r>
              <a:rPr lang="en-GB" sz="2800" dirty="0" smtClean="0">
                <a:effectLst/>
                <a:latin typeface="Century Gothic"/>
                <a:ea typeface="Times New Roman"/>
                <a:cs typeface="Arial"/>
              </a:rPr>
              <a:t>let Germany keep it as before</a:t>
            </a:r>
            <a:endParaRPr lang="en-GB" sz="2800" dirty="0">
              <a:latin typeface="Century Gothic" panose="020B0502020202020204" pitchFamily="34" charset="0"/>
            </a:endParaRPr>
          </a:p>
        </p:txBody>
      </p:sp>
      <p:sp>
        <p:nvSpPr>
          <p:cNvPr id="12" name="Rectangle 11"/>
          <p:cNvSpPr/>
          <p:nvPr/>
        </p:nvSpPr>
        <p:spPr>
          <a:xfrm>
            <a:off x="344457" y="5283201"/>
            <a:ext cx="8895384" cy="1384995"/>
          </a:xfrm>
          <a:prstGeom prst="rect">
            <a:avLst/>
          </a:prstGeom>
        </p:spPr>
        <p:txBody>
          <a:bodyPr wrap="none">
            <a:spAutoFit/>
          </a:bodyPr>
          <a:lstStyle/>
          <a:p>
            <a:pPr>
              <a:spcAft>
                <a:spcPts val="0"/>
              </a:spcAft>
            </a:pPr>
            <a:r>
              <a:rPr lang="en-GB" sz="2800" dirty="0" smtClean="0">
                <a:latin typeface="Century Gothic" panose="020B0502020202020204" pitchFamily="34" charset="0"/>
              </a:rPr>
              <a:t>c) </a:t>
            </a:r>
            <a:r>
              <a:rPr lang="en-GB" sz="2800" dirty="0" smtClean="0">
                <a:effectLst/>
                <a:latin typeface="Century Gothic"/>
                <a:ea typeface="Times New Roman"/>
              </a:rPr>
              <a:t>let it be run by the </a:t>
            </a:r>
            <a:r>
              <a:rPr lang="en-GB" sz="2800" b="1" dirty="0" smtClean="0">
                <a:effectLst/>
                <a:latin typeface="Century Gothic"/>
                <a:ea typeface="Times New Roman"/>
              </a:rPr>
              <a:t>League of Nations</a:t>
            </a:r>
            <a:r>
              <a:rPr lang="en-GB" sz="2800" dirty="0" smtClean="0">
                <a:effectLst/>
                <a:latin typeface="Century Gothic"/>
                <a:ea typeface="Times New Roman"/>
              </a:rPr>
              <a:t> (an early </a:t>
            </a:r>
          </a:p>
          <a:p>
            <a:pPr>
              <a:spcAft>
                <a:spcPts val="0"/>
              </a:spcAft>
            </a:pPr>
            <a:r>
              <a:rPr lang="en-GB" sz="2800" dirty="0" smtClean="0">
                <a:effectLst/>
                <a:latin typeface="Century Gothic"/>
                <a:ea typeface="Times New Roman"/>
              </a:rPr>
              <a:t>type of United Nations) for fifteen years and allow </a:t>
            </a:r>
          </a:p>
          <a:p>
            <a:pPr>
              <a:spcAft>
                <a:spcPts val="0"/>
              </a:spcAft>
            </a:pPr>
            <a:r>
              <a:rPr lang="en-GB" sz="2800" dirty="0" smtClean="0">
                <a:effectLst/>
                <a:latin typeface="Century Gothic"/>
                <a:ea typeface="Times New Roman"/>
              </a:rPr>
              <a:t>France to have all its coal in those years</a:t>
            </a:r>
            <a:endParaRPr lang="en-GB" sz="2800" dirty="0">
              <a:effectLst/>
              <a:latin typeface="Arial"/>
              <a:ea typeface="Times New Roman"/>
            </a:endParaRPr>
          </a:p>
        </p:txBody>
      </p:sp>
      <p:sp>
        <p:nvSpPr>
          <p:cNvPr id="11" name="Right Arrow 10"/>
          <p:cNvSpPr/>
          <p:nvPr/>
        </p:nvSpPr>
        <p:spPr>
          <a:xfrm rot="269988">
            <a:off x="5350694" y="2275193"/>
            <a:ext cx="737254" cy="6741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81958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000" fill="hold"/>
                                        <p:tgtEl>
                                          <p:spTgt spid="8"/>
                                        </p:tgtEl>
                                        <p:attrNameLst>
                                          <p:attrName>ppt_x</p:attrName>
                                        </p:attrNameLst>
                                      </p:cBhvr>
                                      <p:tavLst>
                                        <p:tav tm="0">
                                          <p:val>
                                            <p:strVal val="0-#ppt_w/2"/>
                                          </p:val>
                                        </p:tav>
                                        <p:tav tm="100000">
                                          <p:val>
                                            <p:strVal val="#ppt_x"/>
                                          </p:val>
                                        </p:tav>
                                      </p:tavLst>
                                    </p:anim>
                                    <p:anim calcmode="lin" valueType="num">
                                      <p:cBhvr additive="base">
                                        <p:cTn id="8" dur="20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22" presetClass="entr" presetSubtype="8"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1500" fill="hold"/>
                                        <p:tgtEl>
                                          <p:spTgt spid="9"/>
                                        </p:tgtEl>
                                        <p:attrNameLst>
                                          <p:attrName>ppt_x</p:attrName>
                                        </p:attrNameLst>
                                      </p:cBhvr>
                                      <p:tavLst>
                                        <p:tav tm="0">
                                          <p:val>
                                            <p:strVal val="0-#ppt_w/2"/>
                                          </p:val>
                                        </p:tav>
                                        <p:tav tm="100000">
                                          <p:val>
                                            <p:strVal val="#ppt_x"/>
                                          </p:val>
                                        </p:tav>
                                      </p:tavLst>
                                    </p:anim>
                                    <p:anim calcmode="lin" valueType="num">
                                      <p:cBhvr additive="base">
                                        <p:cTn id="18" dur="1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1500" fill="hold"/>
                                        <p:tgtEl>
                                          <p:spTgt spid="10"/>
                                        </p:tgtEl>
                                        <p:attrNameLst>
                                          <p:attrName>ppt_x</p:attrName>
                                        </p:attrNameLst>
                                      </p:cBhvr>
                                      <p:tavLst>
                                        <p:tav tm="0">
                                          <p:val>
                                            <p:strVal val="0-#ppt_w/2"/>
                                          </p:val>
                                        </p:tav>
                                        <p:tav tm="100000">
                                          <p:val>
                                            <p:strVal val="#ppt_x"/>
                                          </p:val>
                                        </p:tav>
                                      </p:tavLst>
                                    </p:anim>
                                    <p:anim calcmode="lin" valueType="num">
                                      <p:cBhvr additive="base">
                                        <p:cTn id="24" dur="1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1500" fill="hold"/>
                                        <p:tgtEl>
                                          <p:spTgt spid="12"/>
                                        </p:tgtEl>
                                        <p:attrNameLst>
                                          <p:attrName>ppt_x</p:attrName>
                                        </p:attrNameLst>
                                      </p:cBhvr>
                                      <p:tavLst>
                                        <p:tav tm="0">
                                          <p:val>
                                            <p:strVal val="0-#ppt_w/2"/>
                                          </p:val>
                                        </p:tav>
                                        <p:tav tm="100000">
                                          <p:val>
                                            <p:strVal val="#ppt_x"/>
                                          </p:val>
                                        </p:tav>
                                      </p:tavLst>
                                    </p:anim>
                                    <p:anim calcmode="lin" valueType="num">
                                      <p:cBhvr additive="base">
                                        <p:cTn id="30" dur="1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2" grpId="0"/>
      <p:bldP spid="11"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TotalTime>
  <Words>1266</Words>
  <Application>Microsoft Office PowerPoint</Application>
  <PresentationFormat>On-screen Show (4:3)</PresentationFormat>
  <Paragraphs>231</Paragraphs>
  <Slides>28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ＭＳ Ｐゴシック</vt:lpstr>
      <vt:lpstr>Arial</vt:lpstr>
      <vt:lpstr>Calibri</vt:lpstr>
      <vt:lpstr>Century Gothic</vt:lpstr>
      <vt:lpstr>Garamond</vt:lpstr>
      <vt:lpstr>Times New Roman</vt:lpstr>
      <vt:lpstr>Wingdings</vt:lpstr>
      <vt:lpstr>Office Theme</vt:lpstr>
      <vt:lpstr>PowerPoint Presentation</vt:lpstr>
      <vt:lpstr>Problem, problems!</vt:lpstr>
      <vt:lpstr>PowerPoint Presentation</vt:lpstr>
      <vt:lpstr>Did the Paris Peace Conference make a sensible settlement?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PLENARY</vt:lpstr>
      <vt:lpstr>PowerPoint Presentation</vt:lpstr>
    </vt:vector>
  </TitlesOfParts>
  <Company>RM plc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 Bayes</dc:creator>
  <cp:lastModifiedBy>Martyn Hale</cp:lastModifiedBy>
  <cp:revision>68</cp:revision>
  <dcterms:created xsi:type="dcterms:W3CDTF">2014-06-05T15:34:46Z</dcterms:created>
  <dcterms:modified xsi:type="dcterms:W3CDTF">2014-11-12T17:29:28Z</dcterms:modified>
</cp:coreProperties>
</file>